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85" r:id="rId1"/>
    <p:sldMasterId id="2147483786" r:id="rId2"/>
  </p:sldMasterIdLst>
  <p:notesMasterIdLst>
    <p:notesMasterId r:id="rId14"/>
  </p:notesMasterIdLst>
  <p:sldIdLst>
    <p:sldId id="256" r:id="rId3"/>
    <p:sldId id="267" r:id="rId4"/>
    <p:sldId id="26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5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>
          <p15:clr>
            <a:srgbClr val="A4A3A4"/>
          </p15:clr>
        </p15:guide>
        <p15:guide id="2" pos="28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74" autoAdjust="0"/>
    <p:restoredTop sz="92015" autoAdjust="0"/>
  </p:normalViewPr>
  <p:slideViewPr>
    <p:cSldViewPr snapToObjects="1">
      <p:cViewPr varScale="1">
        <p:scale>
          <a:sx n="81" d="100"/>
          <a:sy n="81" d="100"/>
        </p:scale>
        <p:origin x="1066" y="72"/>
      </p:cViewPr>
      <p:guideLst>
        <p:guide orient="horz" pos="2155"/>
        <p:guide pos="287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B83808D2-9F95-4BB5-9861-993E18B3617F}" type="datetime1">
              <a:rPr lang="ko-KR" altLang="en-US"/>
              <a:pPr lvl="0">
                <a:defRPr/>
              </a:pPr>
              <a:t>2019-12-16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2248E267-6CD8-47B1-BA26-1E0FF39475D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3869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2248E267-6CD8-47B1-BA26-1E0FF39475D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3106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248E267-6CD8-47B1-BA26-1E0FF39475D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0791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3035" cy="147066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440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371600" y="3886200"/>
            <a:ext cx="6401435" cy="17532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sz="3200"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>
                <a:latin typeface="맑은 고딕" charset="0"/>
                <a:ea typeface="맑은 고딕" charset="0"/>
              </a:rPr>
              <a:t>2019-12-16</a:t>
            </a:fld>
            <a:endParaRPr lang="ko-KR" altLang="en-US" sz="1200"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sz="1200">
                <a:latin typeface="맑은 고딕" charset="0"/>
                <a:ea typeface="맑은 고딕" charset="0"/>
              </a:rPr>
              <a:t>‹#›</a:t>
            </a:fld>
            <a:endParaRPr sz="1200"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4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200"/>
              <a:t>마스터 텍스트 스타일을 편집합니다</a:t>
            </a:r>
          </a:p>
          <a:p>
            <a:pPr marL="0" indent="0" algn="just" defTabSz="50800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둘째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셋째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넷째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722630" y="4406900"/>
            <a:ext cx="7773035" cy="13627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722630" y="2907030"/>
            <a:ext cx="7773035" cy="150050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마스터 텍스트 스타일을 편집합니다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4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457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마스터 텍스트 스타일을 편집합니다</a:t>
            </a:r>
          </a:p>
          <a:p>
            <a:pPr marL="0" indent="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둘째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셋째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–	</a:t>
            </a:r>
            <a:r>
              <a:rPr lang="ko-KR" altLang="en-US" sz="1800"/>
              <a:t>넷째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»	</a:t>
            </a:r>
            <a:r>
              <a:rPr lang="ko-KR" altLang="en-US" sz="1800"/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4648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마스터 텍스트 스타일을 편집합니다</a:t>
            </a:r>
          </a:p>
          <a:p>
            <a:pPr marL="20574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둘째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셋째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–	</a:t>
            </a:r>
            <a:r>
              <a:rPr lang="ko-KR" altLang="en-US" sz="1800"/>
              <a:t>넷째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»	</a:t>
            </a:r>
            <a:r>
              <a:rPr lang="ko-KR" altLang="en-US" sz="1800"/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4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457200" y="1535430"/>
            <a:ext cx="404114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마스터 텍스트 스타일을 편집합니다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457200" y="2174875"/>
            <a:ext cx="404114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0574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마스터 텍스트 스타일을 편집합니다</a:t>
            </a:r>
          </a:p>
          <a:p>
            <a:pPr marL="0" indent="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둘째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•	</a:t>
            </a:r>
            <a:r>
              <a:rPr lang="ko-KR" altLang="en-US" sz="1800"/>
              <a:t>셋째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–	</a:t>
            </a: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넷째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»	</a:t>
            </a: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다섯째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4645025" y="1535430"/>
            <a:ext cx="404241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마스터 텍스트 스타일을 편집합니다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4645025" y="2174875"/>
            <a:ext cx="404241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마스터 텍스트 스타일을 편집합니다</a:t>
            </a:r>
          </a:p>
          <a:p>
            <a:pPr marL="20574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둘째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•	</a:t>
            </a:r>
            <a:r>
              <a:rPr lang="ko-KR" altLang="en-US" sz="1800"/>
              <a:t>셋째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–	</a:t>
            </a: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넷째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»	</a:t>
            </a:r>
            <a:r>
              <a:rPr lang="en-US" altLang="ko-KR" sz="55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다섯째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4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9265" cy="116268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3575050" y="273050"/>
            <a:ext cx="5112385" cy="58540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3200"/>
              <a:t>마스터 텍스트 스타일을 편집합니다</a:t>
            </a:r>
          </a:p>
          <a:p>
            <a:pPr marL="2057400" indent="-228600" defTabSz="508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둘째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셋째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넷째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457200" y="1435100"/>
            <a:ext cx="3009265" cy="46920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마스터 텍스트 스타일을 편집합니다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1792605" y="4800600"/>
            <a:ext cx="5487035" cy="567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1792605" y="612775"/>
            <a:ext cx="5487035" cy="4115435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1792605" y="5367655"/>
            <a:ext cx="5487035" cy="8051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rgbClr val="FFFF99"/>
                </a:solidFill>
                <a:latin typeface="경기천년제목 Light" charset="0"/>
                <a:ea typeface="경기천년제목 Light" charset="0"/>
              </a:rPr>
              <a:t>마스터 텍스트 스타일을 편집합니다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4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3200"/>
              <a:t>마스터 텍스트 스타일을 편집합니다</a:t>
            </a:r>
          </a:p>
          <a:p>
            <a:pPr marL="0" indent="0" defTabSz="5080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둘째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셋째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넷째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6629400" y="274955"/>
            <a:ext cx="2058035" cy="585216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4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457200" y="274955"/>
            <a:ext cx="6020435" cy="585216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3200"/>
              <a:t>마스터 텍스트 스타일을 편집합니다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둘째 수준</a:t>
            </a:r>
          </a:p>
          <a:p>
            <a:pPr marL="342900" indent="-342900" defTabSz="508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셋째 수준</a:t>
            </a:r>
          </a:p>
          <a:p>
            <a:pPr marL="742950" indent="-285750" defTabSz="5080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넷째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AB281-057B-4E4A-8AE8-171DB6AFFF08}" type="datetimeFigureOut">
              <a:rPr lang="ko-KR" altLang="en-US" smtClean="0"/>
              <a:pPr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83CCE-C634-4BC1-9A0F-A7E44B7ECB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4400"/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defTabSz="508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ko-KR" altLang="en-US" sz="3200"/>
              <a:t>마스터 텍스트 스타일을 편집합니다</a:t>
            </a:r>
          </a:p>
          <a:p>
            <a:pPr marL="742950" indent="-285750" defTabSz="50800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r>
              <a:rPr lang="ko-KR" altLang="en-US" sz="2800"/>
              <a:t>둘째 수준</a:t>
            </a:r>
          </a:p>
          <a:p>
            <a:pPr marL="1143000" indent="-228600" defTabSz="508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ko-KR" altLang="en-US" sz="2400"/>
              <a:t>셋째 수준</a:t>
            </a:r>
          </a:p>
          <a:p>
            <a:pPr marL="16002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넷째 수준</a:t>
            </a:r>
          </a:p>
          <a:p>
            <a:pPr marL="2057400" indent="-228600" defTabSz="50800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ko-KR" altLang="en-US" sz="2000"/>
              <a:t>다섯째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/>
              <a:t>2019-12-16</a:t>
            </a:fld>
            <a:endParaRPr lang="ko-KR" altLang="en-US" sz="1200"/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ko-KR" altLang="en-US" sz="1200"/>
              <a:t>‹#›</a:t>
            </a:fld>
            <a:endParaRPr lang="ko-KR" altLang="en-US" sz="12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•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gif"/><Relationship Id="rId12" Type="http://schemas.openxmlformats.org/officeDocument/2006/relationships/image" Target="../media/image15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jpeg"/><Relationship Id="rId10" Type="http://schemas.openxmlformats.org/officeDocument/2006/relationships/image" Target="../media/image13.pn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4a"/><Relationship Id="rId13" Type="http://schemas.microsoft.com/office/2007/relationships/media" Target="../media/media7.m4a"/><Relationship Id="rId18" Type="http://schemas.openxmlformats.org/officeDocument/2006/relationships/audio" Target="../media/media9.m4a"/><Relationship Id="rId26" Type="http://schemas.openxmlformats.org/officeDocument/2006/relationships/image" Target="../media/image16.jpeg"/><Relationship Id="rId3" Type="http://schemas.microsoft.com/office/2007/relationships/media" Target="../media/media2.m4a"/><Relationship Id="rId21" Type="http://schemas.microsoft.com/office/2007/relationships/media" Target="../media/media11.m4a"/><Relationship Id="rId7" Type="http://schemas.microsoft.com/office/2007/relationships/media" Target="../media/media4.m4a"/><Relationship Id="rId12" Type="http://schemas.openxmlformats.org/officeDocument/2006/relationships/audio" Target="../media/media6.m4a"/><Relationship Id="rId17" Type="http://schemas.microsoft.com/office/2007/relationships/media" Target="../media/media9.m4a"/><Relationship Id="rId25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6" Type="http://schemas.openxmlformats.org/officeDocument/2006/relationships/audio" Target="../media/media8.m4a"/><Relationship Id="rId20" Type="http://schemas.openxmlformats.org/officeDocument/2006/relationships/audio" Target="../media/media10.m4a"/><Relationship Id="rId29" Type="http://schemas.openxmlformats.org/officeDocument/2006/relationships/image" Target="../media/image19.png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11" Type="http://schemas.microsoft.com/office/2007/relationships/media" Target="../media/media6.m4a"/><Relationship Id="rId24" Type="http://schemas.openxmlformats.org/officeDocument/2006/relationships/audio" Target="../media/media12.m4a"/><Relationship Id="rId32" Type="http://schemas.openxmlformats.org/officeDocument/2006/relationships/image" Target="../media/image22.png"/><Relationship Id="rId5" Type="http://schemas.microsoft.com/office/2007/relationships/media" Target="../media/media3.m4a"/><Relationship Id="rId15" Type="http://schemas.microsoft.com/office/2007/relationships/media" Target="../media/media8.m4a"/><Relationship Id="rId23" Type="http://schemas.microsoft.com/office/2007/relationships/media" Target="../media/media12.m4a"/><Relationship Id="rId28" Type="http://schemas.openxmlformats.org/officeDocument/2006/relationships/image" Target="../media/image18.png"/><Relationship Id="rId10" Type="http://schemas.openxmlformats.org/officeDocument/2006/relationships/audio" Target="../media/media5.m4a"/><Relationship Id="rId19" Type="http://schemas.microsoft.com/office/2007/relationships/media" Target="../media/media10.m4a"/><Relationship Id="rId31" Type="http://schemas.openxmlformats.org/officeDocument/2006/relationships/image" Target="../media/image21.png"/><Relationship Id="rId4" Type="http://schemas.openxmlformats.org/officeDocument/2006/relationships/audio" Target="../media/media2.m4a"/><Relationship Id="rId9" Type="http://schemas.microsoft.com/office/2007/relationships/media" Target="../media/media5.m4a"/><Relationship Id="rId14" Type="http://schemas.openxmlformats.org/officeDocument/2006/relationships/audio" Target="../media/media7.m4a"/><Relationship Id="rId22" Type="http://schemas.openxmlformats.org/officeDocument/2006/relationships/audio" Target="../media/media11.m4a"/><Relationship Id="rId27" Type="http://schemas.openxmlformats.org/officeDocument/2006/relationships/image" Target="../media/image17.png"/><Relationship Id="rId30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A34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grpSp>
        <p:nvGrpSpPr>
          <p:cNvPr id="2" name="그룹 11"/>
          <p:cNvGrpSpPr/>
          <p:nvPr/>
        </p:nvGrpSpPr>
        <p:grpSpPr>
          <a:xfrm>
            <a:off x="971550" y="908685"/>
            <a:ext cx="5688330" cy="2740660"/>
            <a:chOff x="971550" y="908685"/>
            <a:chExt cx="5688330" cy="2740660"/>
          </a:xfrm>
        </p:grpSpPr>
        <p:sp>
          <p:nvSpPr>
            <p:cNvPr id="6" name="TextBox 5"/>
            <p:cNvSpPr txBox="1"/>
            <p:nvPr/>
          </p:nvSpPr>
          <p:spPr>
            <a:xfrm>
              <a:off x="1331595" y="908685"/>
              <a:ext cx="2016125" cy="4000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종합설계기획</a:t>
              </a:r>
              <a:endParaRPr lang="en-US" altLang="ko-KR" sz="2000" dirty="0">
                <a:solidFill>
                  <a:srgbClr val="FFFF99"/>
                </a:solidFill>
                <a:latin typeface="경기천년제목 Light" pitchFamily="18" charset="-127"/>
                <a:ea typeface="경기천년제목 Light" pitchFamily="18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71550" y="1340485"/>
              <a:ext cx="5688330" cy="23082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Arduino</a:t>
              </a:r>
              <a:r>
                <a:rPr lang="ko-KR" altLang="en-US" sz="48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를 연동한 종합 낚시 어플</a:t>
              </a:r>
              <a:r>
                <a:rPr lang="en-US" altLang="ko-KR" sz="48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 </a:t>
              </a:r>
            </a:p>
            <a:p>
              <a:r>
                <a:rPr lang="ko-KR" altLang="en-US" sz="4800" dirty="0" err="1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어플명</a:t>
              </a:r>
              <a:endParaRPr lang="en-US" altLang="ko-KR" sz="4800" dirty="0">
                <a:solidFill>
                  <a:srgbClr val="FFFF99"/>
                </a:solidFill>
                <a:latin typeface="경기천년제목 Light" pitchFamily="18" charset="-127"/>
                <a:ea typeface="경기천년제목 Light" pitchFamily="18" charset="-127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1043305" y="1340485"/>
              <a:ext cx="4608195" cy="0"/>
            </a:xfrm>
            <a:prstGeom prst="line">
              <a:avLst/>
            </a:prstGeom>
            <a:ln w="25400">
              <a:solidFill>
                <a:srgbClr val="FFFF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/>
            <p:cNvSpPr/>
            <p:nvPr/>
          </p:nvSpPr>
          <p:spPr>
            <a:xfrm>
              <a:off x="1043305" y="980440"/>
              <a:ext cx="288290" cy="360045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107315" y="116840"/>
            <a:ext cx="8928735" cy="6624955"/>
          </a:xfrm>
          <a:prstGeom prst="rect">
            <a:avLst/>
          </a:prstGeom>
          <a:noFill/>
          <a:ln>
            <a:solidFill>
              <a:srgbClr val="646464"/>
            </a:solidFill>
            <a:prstDash val="lg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0"/>
          <p:cNvGrpSpPr/>
          <p:nvPr/>
        </p:nvGrpSpPr>
        <p:grpSpPr>
          <a:xfrm>
            <a:off x="4211955" y="4228465"/>
            <a:ext cx="4032250" cy="1951990"/>
            <a:chOff x="4211955" y="4228465"/>
            <a:chExt cx="4032250" cy="1951990"/>
          </a:xfrm>
        </p:grpSpPr>
        <p:sp>
          <p:nvSpPr>
            <p:cNvPr id="17" name="TextBox 16"/>
            <p:cNvSpPr txBox="1"/>
            <p:nvPr/>
          </p:nvSpPr>
          <p:spPr>
            <a:xfrm>
              <a:off x="4211955" y="5164455"/>
              <a:ext cx="4032250" cy="10153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경기천년바탕 Regular" pitchFamily="18" charset="-127"/>
                  <a:ea typeface="경기천년바탕 Regular" pitchFamily="18" charset="-127"/>
                </a:rPr>
                <a:t>2015152022 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경기천년바탕 Regular" pitchFamily="18" charset="-127"/>
                  <a:ea typeface="경기천년바탕 Regular" pitchFamily="18" charset="-127"/>
                </a:rPr>
                <a:t>유준상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endParaRPr>
            </a:p>
            <a:p>
              <a:pPr algn="r"/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경기천년바탕 Regular" pitchFamily="18" charset="-127"/>
                  <a:ea typeface="경기천년바탕 Regular" pitchFamily="18" charset="-127"/>
                </a:rPr>
                <a:t>2015154015 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경기천년바탕 Regular" pitchFamily="18" charset="-127"/>
                  <a:ea typeface="경기천년바탕 Regular" pitchFamily="18" charset="-127"/>
                </a:rPr>
                <a:t>민성홍 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endParaRPr>
            </a:p>
            <a:p>
              <a:pPr algn="r"/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경기천년바탕 Regular" pitchFamily="18" charset="-127"/>
                  <a:ea typeface="경기천년바탕 Regular" pitchFamily="18" charset="-127"/>
                </a:rPr>
                <a:t>2014152040 </a:t>
              </a:r>
              <a:r>
                <a:rPr lang="ko-KR" altLang="en-US" sz="1500" dirty="0" err="1">
                  <a:solidFill>
                    <a:schemeClr val="bg1">
                      <a:lumMod val="85000"/>
                    </a:schemeClr>
                  </a:solidFill>
                  <a:latin typeface="경기천년바탕 Regular" pitchFamily="18" charset="-127"/>
                  <a:ea typeface="경기천년바탕 Regular" pitchFamily="18" charset="-127"/>
                </a:rPr>
                <a:t>최효길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endParaRPr>
            </a:p>
            <a:p>
              <a:pPr algn="r"/>
              <a:r>
                <a:rPr lang="en-US" altLang="ko-KR" sz="1500" dirty="0">
                  <a:solidFill>
                    <a:schemeClr val="bg1">
                      <a:lumMod val="85000"/>
                    </a:schemeClr>
                  </a:solidFill>
                  <a:latin typeface="경기천년바탕 Regular" pitchFamily="18" charset="-127"/>
                  <a:ea typeface="경기천년바탕 Regular" pitchFamily="18" charset="-127"/>
                </a:rPr>
                <a:t>2015152014 </a:t>
              </a:r>
              <a:r>
                <a:rPr lang="ko-KR" altLang="en-US" sz="1500" dirty="0">
                  <a:solidFill>
                    <a:schemeClr val="bg1">
                      <a:lumMod val="85000"/>
                    </a:schemeClr>
                  </a:solidFill>
                  <a:latin typeface="경기천년바탕 Regular" pitchFamily="18" charset="-127"/>
                  <a:ea typeface="경기천년바탕 Regular" pitchFamily="18" charset="-127"/>
                </a:rPr>
                <a:t>박인식</a:t>
              </a:r>
              <a:endParaRPr lang="en-US" altLang="ko-KR" sz="1500" dirty="0">
                <a:solidFill>
                  <a:schemeClr val="bg1">
                    <a:lumMod val="85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003800" y="4228465"/>
              <a:ext cx="3240405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rgbClr val="FFFFC9"/>
                  </a:solidFill>
                  <a:latin typeface="경기천년제목 Light" pitchFamily="18" charset="-127"/>
                  <a:ea typeface="경기천년제목 Light" pitchFamily="18" charset="-127"/>
                </a:rPr>
                <a:t>흐르는 강물을 거꾸로 거슬러 오르는 연어들</a:t>
              </a:r>
              <a:endParaRPr lang="en-US" altLang="ko-KR" sz="1500" dirty="0">
                <a:solidFill>
                  <a:schemeClr val="bg1">
                    <a:lumMod val="75000"/>
                  </a:schemeClr>
                </a:solidFill>
                <a:latin typeface="경기천년제목 Light" pitchFamily="18" charset="-127"/>
                <a:ea typeface="경기천년제목 Light" pitchFamily="18" charset="-127"/>
              </a:endParaRPr>
            </a:p>
            <a:p>
              <a:pPr algn="r"/>
              <a:r>
                <a:rPr lang="ko-KR" altLang="en-US" dirty="0">
                  <a:solidFill>
                    <a:srgbClr val="FFFFC9"/>
                  </a:solidFill>
                  <a:latin typeface="경기천년제목 Light" pitchFamily="18" charset="-127"/>
                  <a:ea typeface="경기천년제목 Light" pitchFamily="18" charset="-127"/>
                </a:rPr>
                <a:t>컴퓨터공학부 컴퓨터공학전공</a:t>
              </a:r>
              <a:endParaRPr lang="ko-KR" altLang="en-US" dirty="0">
                <a:solidFill>
                  <a:srgbClr val="FFFFC9"/>
                </a:solidFill>
              </a:endParaRPr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043305" y="2997200"/>
            <a:ext cx="8100695" cy="504190"/>
          </a:xfrm>
          <a:prstGeom prst="rect">
            <a:avLst/>
          </a:prstGeom>
          <a:solidFill>
            <a:srgbClr val="FFFF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>
            <a:spLocks/>
          </p:cNvSpPr>
          <p:nvPr/>
        </p:nvSpPr>
        <p:spPr>
          <a:xfrm>
            <a:off x="35242" y="-635"/>
            <a:ext cx="9145270" cy="6859270"/>
          </a:xfrm>
          <a:prstGeom prst="rect">
            <a:avLst/>
          </a:prstGeom>
          <a:solidFill>
            <a:srgbClr val="2A343E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</p:txBody>
      </p:sp>
      <p:grpSp>
        <p:nvGrpSpPr>
          <p:cNvPr id="15" name="그룹 11">
            <a:extLst>
              <a:ext uri="{FF2B5EF4-FFF2-40B4-BE49-F238E27FC236}">
                <a16:creationId xmlns:a16="http://schemas.microsoft.com/office/drawing/2014/main" xmlns:p14="http://schemas.microsoft.com/office/powerpoint/2010/main" xmlns="" id="{4842B798-046C-4C9A-A80F-0C3EA46129FA}"/>
              </a:ext>
            </a:extLst>
          </p:cNvPr>
          <p:cNvGrpSpPr/>
          <p:nvPr/>
        </p:nvGrpSpPr>
        <p:grpSpPr>
          <a:xfrm>
            <a:off x="971550" y="908685"/>
            <a:ext cx="5688330" cy="1692275"/>
            <a:chOff x="971550" y="908685"/>
            <a:chExt cx="5688330" cy="169227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1C51DE7F-E34E-441A-B6D6-E0C20522221F}"/>
                </a:ext>
              </a:extLst>
            </p:cNvPr>
            <p:cNvSpPr txBox="1">
              <a:spLocks/>
            </p:cNvSpPr>
            <p:nvPr/>
          </p:nvSpPr>
          <p:spPr>
            <a:xfrm>
              <a:off x="1331595" y="908685"/>
              <a:ext cx="2016760" cy="40068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20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종합설계기획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5100D4D9-C655-4A59-9072-3054E402A507}"/>
                </a:ext>
              </a:extLst>
            </p:cNvPr>
            <p:cNvSpPr txBox="1">
              <a:spLocks/>
            </p:cNvSpPr>
            <p:nvPr/>
          </p:nvSpPr>
          <p:spPr>
            <a:xfrm>
              <a:off x="971550" y="1340485"/>
              <a:ext cx="5688965" cy="126111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4800" dirty="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 </a:t>
              </a:r>
              <a:r>
                <a:rPr sz="4400" dirty="0" err="1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어풀</a:t>
              </a:r>
              <a:endParaRPr lang="ko-KR" altLang="en-US" sz="3600" dirty="0">
                <a:solidFill>
                  <a:srgbClr val="FFFF99"/>
                </a:solidFill>
                <a:latin typeface="경기천년제목 Light" charset="0"/>
                <a:ea typeface="경기천년제목 Light" charset="0"/>
              </a:endParaRPr>
            </a:p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sz="2800" dirty="0" err="1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Arduino를</a:t>
              </a:r>
              <a:r>
                <a:rPr sz="2800" dirty="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 </a:t>
              </a:r>
              <a:r>
                <a:rPr sz="2800" dirty="0" err="1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연동한</a:t>
              </a:r>
              <a:r>
                <a:rPr sz="2800" dirty="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 </a:t>
              </a:r>
              <a:r>
                <a:rPr sz="2800" dirty="0" err="1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종합</a:t>
              </a:r>
              <a:r>
                <a:rPr sz="2800" dirty="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 </a:t>
              </a:r>
              <a:r>
                <a:rPr sz="2800" dirty="0" err="1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낚시</a:t>
              </a:r>
              <a:r>
                <a:rPr sz="2800" dirty="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 </a:t>
              </a:r>
              <a:r>
                <a:rPr sz="2800" dirty="0" err="1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어플</a:t>
              </a:r>
              <a:endParaRPr lang="ko-KR" altLang="en-US" sz="2800" dirty="0">
                <a:solidFill>
                  <a:srgbClr val="FFFF99"/>
                </a:solidFill>
                <a:latin typeface="경기천년제목 Light" charset="0"/>
                <a:ea typeface="경기천년제목 Light" charset="0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36137FEC-062E-42D0-9C59-3B5173BFF352}"/>
                </a:ext>
              </a:extLst>
            </p:cNvPr>
            <p:cNvCxnSpPr/>
            <p:nvPr/>
          </p:nvCxnSpPr>
          <p:spPr>
            <a:xfrm>
              <a:off x="1043305" y="1340485"/>
              <a:ext cx="4608830" cy="635"/>
            </a:xfrm>
            <a:prstGeom prst="line">
              <a:avLst/>
            </a:prstGeom>
            <a:ln w="25400" cap="flat" cmpd="sng">
              <a:solidFill>
                <a:srgbClr val="FFFF99">
                  <a:alpha val="10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2C309FDA-59AB-4322-8893-D41F1ECDC21C}"/>
                </a:ext>
              </a:extLst>
            </p:cNvPr>
            <p:cNvSpPr>
              <a:spLocks/>
            </p:cNvSpPr>
            <p:nvPr/>
          </p:nvSpPr>
          <p:spPr>
            <a:xfrm>
              <a:off x="1043305" y="980440"/>
              <a:ext cx="288925" cy="360680"/>
            </a:xfrm>
            <a:prstGeom prst="rect">
              <a:avLst/>
            </a:prstGeom>
            <a:solidFill>
              <a:srgbClr val="FFFF99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solidFill>
                  <a:schemeClr val="bg1"/>
                </a:solidFill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:p14="http://schemas.microsoft.com/office/powerpoint/2010/main" xmlns="" id="{0E445727-D91B-4760-91CC-7E273E3EFDE3}"/>
              </a:ext>
            </a:extLst>
          </p:cNvPr>
          <p:cNvSpPr/>
          <p:nvPr/>
        </p:nvSpPr>
        <p:spPr>
          <a:xfrm>
            <a:off x="107315" y="116840"/>
            <a:ext cx="8928735" cy="6624955"/>
          </a:xfrm>
          <a:prstGeom prst="rect">
            <a:avLst/>
          </a:prstGeom>
          <a:noFill/>
          <a:ln>
            <a:solidFill>
              <a:srgbClr val="646464"/>
            </a:solidFill>
            <a:prstDash val="lg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0">
            <a:extLst>
              <a:ext uri="{FF2B5EF4-FFF2-40B4-BE49-F238E27FC236}">
                <a16:creationId xmlns:a16="http://schemas.microsoft.com/office/drawing/2014/main" xmlns:p14="http://schemas.microsoft.com/office/powerpoint/2010/main" xmlns="" id="{86F8248D-A02F-4E3B-9998-DED70DA0A04E}"/>
              </a:ext>
            </a:extLst>
          </p:cNvPr>
          <p:cNvGrpSpPr/>
          <p:nvPr/>
        </p:nvGrpSpPr>
        <p:grpSpPr>
          <a:xfrm>
            <a:off x="4211955" y="4228465"/>
            <a:ext cx="4032885" cy="2012950"/>
            <a:chOff x="4211955" y="4228465"/>
            <a:chExt cx="4032885" cy="201295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FE16CE2F-86CD-4DBE-A348-2A7B25362DAB}"/>
                </a:ext>
              </a:extLst>
            </p:cNvPr>
            <p:cNvSpPr txBox="1">
              <a:spLocks/>
            </p:cNvSpPr>
            <p:nvPr/>
          </p:nvSpPr>
          <p:spPr>
            <a:xfrm>
              <a:off x="4211955" y="5164455"/>
              <a:ext cx="4033520" cy="107759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600" dirty="0">
                  <a:solidFill>
                    <a:schemeClr val="bg1">
                      <a:lumMod val="85000"/>
                    </a:schemeClr>
                  </a:solidFill>
                  <a:latin typeface="경기천년바탕 Regular" charset="0"/>
                  <a:ea typeface="경기천년바탕 Regular" charset="0"/>
                </a:rPr>
                <a:t>팀장 </a:t>
              </a:r>
              <a:r>
                <a:rPr sz="1600" dirty="0">
                  <a:solidFill>
                    <a:schemeClr val="bg1">
                      <a:lumMod val="85000"/>
                    </a:schemeClr>
                  </a:solidFill>
                  <a:latin typeface="경기천년바탕 Regular" charset="0"/>
                  <a:ea typeface="경기천년바탕 Regular" charset="0"/>
                </a:rPr>
                <a:t>2015152022 </a:t>
              </a:r>
              <a:r>
                <a:rPr sz="1600" dirty="0" err="1">
                  <a:solidFill>
                    <a:schemeClr val="bg1">
                      <a:lumMod val="85000"/>
                    </a:schemeClr>
                  </a:solidFill>
                  <a:latin typeface="경기천년바탕 Regular" charset="0"/>
                  <a:ea typeface="경기천년바탕 Regular" charset="0"/>
                </a:rPr>
                <a:t>유준상</a:t>
              </a:r>
              <a:endParaRPr lang="ko-KR" altLang="en-US" sz="1600" dirty="0">
                <a:solidFill>
                  <a:schemeClr val="bg1">
                    <a:lumMod val="85000"/>
                  </a:schemeClr>
                </a:solidFill>
                <a:latin typeface="경기천년바탕 Regular" charset="0"/>
                <a:ea typeface="경기천년바탕 Regular" charset="0"/>
              </a:endParaRPr>
            </a:p>
            <a:p>
              <a:pPr marL="0" indent="0" algn="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sz="1600" dirty="0">
                  <a:solidFill>
                    <a:schemeClr val="bg1">
                      <a:lumMod val="85000"/>
                    </a:schemeClr>
                  </a:solidFill>
                  <a:latin typeface="경기천년바탕 Regular" charset="0"/>
                  <a:ea typeface="경기천년바탕 Regular" charset="0"/>
                </a:rPr>
                <a:t>2015154015 민성홍 </a:t>
              </a:r>
              <a:endParaRPr lang="ko-KR" altLang="en-US" sz="1600" dirty="0">
                <a:solidFill>
                  <a:schemeClr val="bg1">
                    <a:lumMod val="85000"/>
                  </a:schemeClr>
                </a:solidFill>
                <a:latin typeface="경기천년바탕 Regular" charset="0"/>
                <a:ea typeface="경기천년바탕 Regular" charset="0"/>
              </a:endParaRPr>
            </a:p>
            <a:p>
              <a:pPr marL="0" indent="0" algn="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sz="1600" dirty="0">
                  <a:solidFill>
                    <a:schemeClr val="bg1">
                      <a:lumMod val="85000"/>
                    </a:schemeClr>
                  </a:solidFill>
                  <a:latin typeface="경기천년바탕 Regular" charset="0"/>
                  <a:ea typeface="경기천년바탕 Regular" charset="0"/>
                </a:rPr>
                <a:t>2014152040 </a:t>
              </a:r>
              <a:r>
                <a:rPr sz="1600" dirty="0" err="1">
                  <a:solidFill>
                    <a:schemeClr val="bg1">
                      <a:lumMod val="85000"/>
                    </a:schemeClr>
                  </a:solidFill>
                  <a:latin typeface="경기천년바탕 Regular" charset="0"/>
                  <a:ea typeface="경기천년바탕 Regular" charset="0"/>
                </a:rPr>
                <a:t>최효길</a:t>
              </a:r>
              <a:endParaRPr lang="ko-KR" altLang="en-US" sz="1600" dirty="0">
                <a:solidFill>
                  <a:schemeClr val="bg1">
                    <a:lumMod val="85000"/>
                  </a:schemeClr>
                </a:solidFill>
                <a:latin typeface="경기천년바탕 Regular" charset="0"/>
                <a:ea typeface="경기천년바탕 Regular" charset="0"/>
              </a:endParaRPr>
            </a:p>
            <a:p>
              <a:pPr marL="0" indent="0" algn="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sz="1600" dirty="0">
                  <a:solidFill>
                    <a:schemeClr val="bg1">
                      <a:lumMod val="85000"/>
                    </a:schemeClr>
                  </a:solidFill>
                  <a:latin typeface="경기천년바탕 Regular" charset="0"/>
                  <a:ea typeface="경기천년바탕 Regular" charset="0"/>
                </a:rPr>
                <a:t>2015152014 </a:t>
              </a:r>
              <a:r>
                <a:rPr sz="1600" dirty="0" err="1">
                  <a:solidFill>
                    <a:schemeClr val="bg1">
                      <a:lumMod val="85000"/>
                    </a:schemeClr>
                  </a:solidFill>
                  <a:latin typeface="경기천년바탕 Regular" charset="0"/>
                  <a:ea typeface="경기천년바탕 Regular" charset="0"/>
                </a:rPr>
                <a:t>박인식</a:t>
              </a:r>
              <a:endParaRPr lang="ko-KR" altLang="en-US" sz="1600" dirty="0">
                <a:solidFill>
                  <a:schemeClr val="bg1">
                    <a:lumMod val="85000"/>
                  </a:schemeClr>
                </a:solidFill>
                <a:latin typeface="경기천년바탕 Regular" charset="0"/>
                <a:ea typeface="경기천년바탕 Regular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07B5A1E6-E35E-4714-BCD1-94D21CC11D1C}"/>
                </a:ext>
              </a:extLst>
            </p:cNvPr>
            <p:cNvSpPr txBox="1">
              <a:spLocks/>
            </p:cNvSpPr>
            <p:nvPr/>
          </p:nvSpPr>
          <p:spPr>
            <a:xfrm>
              <a:off x="5003800" y="4228465"/>
              <a:ext cx="3241040" cy="67627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2000" dirty="0" err="1">
                  <a:solidFill>
                    <a:srgbClr val="FFFFC9"/>
                  </a:solidFill>
                  <a:latin typeface="경기천년제목 Light" charset="0"/>
                  <a:ea typeface="경기천년제목 Light" charset="0"/>
                </a:rPr>
                <a:t>팀명</a:t>
              </a:r>
              <a:r>
                <a:rPr lang="ko-KR" altLang="en-US" sz="2000" dirty="0">
                  <a:solidFill>
                    <a:srgbClr val="FFFFC9"/>
                  </a:solidFill>
                  <a:latin typeface="경기천년제목 Light" charset="0"/>
                  <a:ea typeface="경기천년제목 Light" charset="0"/>
                </a:rPr>
                <a:t> : </a:t>
              </a:r>
              <a:r>
                <a:rPr lang="ko-KR" altLang="en-US" sz="2000" dirty="0" err="1">
                  <a:solidFill>
                    <a:srgbClr val="FFFFC9"/>
                  </a:solidFill>
                  <a:latin typeface="경기천년제목 Light" charset="0"/>
                  <a:ea typeface="경기천년제목 Light" charset="0"/>
                </a:rPr>
                <a:t>어리다어려</a:t>
              </a:r>
              <a:endParaRPr lang="ko-KR" altLang="en-US" sz="2000" dirty="0">
                <a:solidFill>
                  <a:srgbClr val="FFFFC9"/>
                </a:solidFill>
                <a:latin typeface="경기천년제목 Light" charset="0"/>
                <a:ea typeface="경기천년제목 Light" charset="0"/>
              </a:endParaRPr>
            </a:p>
            <a:p>
              <a:pPr marL="0" indent="0" algn="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800" dirty="0">
                  <a:solidFill>
                    <a:srgbClr val="FFFFC9"/>
                  </a:solidFill>
                  <a:latin typeface="경기천년제목 Light" charset="0"/>
                  <a:ea typeface="경기천년제목 Light" charset="0"/>
                </a:rPr>
                <a:t>컴퓨터공학부 컴퓨터공학전공</a:t>
              </a: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:p14="http://schemas.microsoft.com/office/powerpoint/2010/main" xmlns="" id="{348993AC-FA0F-4487-9EF2-B8F8AD56B35D}"/>
              </a:ext>
            </a:extLst>
          </p:cNvPr>
          <p:cNvSpPr>
            <a:spLocks/>
          </p:cNvSpPr>
          <p:nvPr/>
        </p:nvSpPr>
        <p:spPr>
          <a:xfrm>
            <a:off x="1043305" y="2108200"/>
            <a:ext cx="8101330" cy="504825"/>
          </a:xfrm>
          <a:prstGeom prst="rect">
            <a:avLst/>
          </a:prstGeom>
          <a:solidFill>
            <a:srgbClr val="FFFF99">
              <a:alpha val="2001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>
            <a:spLocks/>
          </p:cNvSpPr>
          <p:nvPr/>
        </p:nvSpPr>
        <p:spPr>
          <a:xfrm>
            <a:off x="0" y="0"/>
            <a:ext cx="9144635" cy="6858635"/>
          </a:xfrm>
          <a:prstGeom prst="rect">
            <a:avLst/>
          </a:prstGeom>
          <a:solidFill>
            <a:srgbClr val="2A343E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539750" y="476885"/>
            <a:ext cx="4609465" cy="577215"/>
            <a:chOff x="539750" y="476885"/>
            <a:chExt cx="4609465" cy="577215"/>
          </a:xfrm>
        </p:grpSpPr>
        <p:sp>
          <p:nvSpPr>
            <p:cNvPr id="4" name="TextBox 3"/>
            <p:cNvSpPr txBox="1">
              <a:spLocks/>
            </p:cNvSpPr>
            <p:nvPr/>
          </p:nvSpPr>
          <p:spPr>
            <a:xfrm>
              <a:off x="899795" y="476885"/>
              <a:ext cx="3961765" cy="55372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30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8. </a:t>
              </a:r>
              <a:r>
                <a:rPr lang="ko-KR" altLang="en-US" sz="30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기능 정리표</a:t>
              </a: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539750" y="1052830"/>
              <a:ext cx="4609465" cy="1270"/>
            </a:xfrm>
            <a:prstGeom prst="line">
              <a:avLst/>
            </a:prstGeom>
            <a:ln w="25400" cap="flat" cmpd="sng">
              <a:solidFill>
                <a:srgbClr val="FFFF99">
                  <a:alpha val="10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>
              <a:spLocks/>
            </p:cNvSpPr>
            <p:nvPr/>
          </p:nvSpPr>
          <p:spPr>
            <a:xfrm>
              <a:off x="539750" y="548640"/>
              <a:ext cx="289560" cy="505460"/>
            </a:xfrm>
            <a:prstGeom prst="rect">
              <a:avLst/>
            </a:prstGeom>
            <a:solidFill>
              <a:srgbClr val="FFFF99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solidFill>
                  <a:schemeClr val="bg1"/>
                </a:solidFill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sp>
        <p:nvSpPr>
          <p:cNvPr id="7" name="직사각형 6"/>
          <p:cNvSpPr>
            <a:spLocks/>
          </p:cNvSpPr>
          <p:nvPr/>
        </p:nvSpPr>
        <p:spPr>
          <a:xfrm>
            <a:off x="107315" y="116840"/>
            <a:ext cx="8929370" cy="6625590"/>
          </a:xfrm>
          <a:prstGeom prst="rect">
            <a:avLst/>
          </a:prstGeom>
          <a:noFill/>
          <a:ln w="25400" cap="flat" cmpd="sng">
            <a:solidFill>
              <a:srgbClr val="646464">
                <a:alpha val="100000"/>
              </a:srgbClr>
            </a:solidFill>
            <a:prstDash val="lgDash"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527050" y="1371600"/>
          <a:ext cx="8153400" cy="50241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9985"/>
                <a:gridCol w="5733415"/>
              </a:tblGrid>
              <a:tr h="370840">
                <a:tc>
                  <a:txBody>
                    <a:bodyPr/>
                    <a:lstStyle/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시스템</a:t>
                      </a: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기능 설명</a:t>
                      </a: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</a:tr>
              <a:tr h="2862580">
                <a:tc>
                  <a:txBody>
                    <a:bodyPr/>
                    <a:lstStyle/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(SW) 어플리케이션</a:t>
                      </a: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- 네이버 API를 통해 카페 연동 후, 게시물 저장</a:t>
                      </a: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- WOWZA 서버를 통한 스트리밍</a:t>
                      </a: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- 각종 낚시 정보 전송 (날씨, 낚시 포인트, 어종 등)</a:t>
                      </a: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- DB 연동을 통해 입질 감지, 회원, 낚시 정보 데이터 저장 및 사용</a:t>
                      </a: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rgbClr val="FFFFFF"/>
                    </a:solidFill>
                  </a:tcPr>
                </a:tc>
              </a:tr>
              <a:tr h="1790700">
                <a:tc>
                  <a:txBody>
                    <a:bodyPr/>
                    <a:lstStyle/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(HW) 아두이노를 활용한 스마트 낚시대</a:t>
                      </a:r>
                      <a:endParaRPr lang="ko-KR" altLang="en-US" sz="1800" b="1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bg1">
                        <a:lumMod val="85000"/>
                        <a:lumOff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- 기울기 센서, 무게 센서를 통한 입질 감지</a:t>
                      </a: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- 블루투스 연동을 통해 어플로 데이터 전송</a:t>
                      </a:r>
                      <a:endParaRPr lang="ko-KR" altLang="en-US" sz="1800" b="0" i="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04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A34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07315" y="116840"/>
            <a:ext cx="8928735" cy="6624955"/>
          </a:xfrm>
          <a:prstGeom prst="rect">
            <a:avLst/>
          </a:prstGeom>
          <a:noFill/>
          <a:ln>
            <a:solidFill>
              <a:srgbClr val="646464"/>
            </a:solidFill>
            <a:prstDash val="lg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/>
          <p:cNvGrpSpPr/>
          <p:nvPr/>
        </p:nvGrpSpPr>
        <p:grpSpPr>
          <a:xfrm>
            <a:off x="1979930" y="2965450"/>
            <a:ext cx="7164070" cy="967740"/>
            <a:chOff x="1979930" y="2965450"/>
            <a:chExt cx="7164070" cy="967740"/>
          </a:xfrm>
        </p:grpSpPr>
        <p:sp>
          <p:nvSpPr>
            <p:cNvPr id="22" name="TextBox 21"/>
            <p:cNvSpPr txBox="1"/>
            <p:nvPr/>
          </p:nvSpPr>
          <p:spPr>
            <a:xfrm>
              <a:off x="1979930" y="2965450"/>
              <a:ext cx="5184775" cy="938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5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Thank you!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3563620" y="3213100"/>
              <a:ext cx="5580380" cy="720090"/>
            </a:xfrm>
            <a:prstGeom prst="rect">
              <a:avLst/>
            </a:prstGeom>
            <a:solidFill>
              <a:srgbClr val="FFFF99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A34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1"/>
          <p:cNvGrpSpPr/>
          <p:nvPr/>
        </p:nvGrpSpPr>
        <p:grpSpPr>
          <a:xfrm>
            <a:off x="539750" y="476885"/>
            <a:ext cx="4608195" cy="575945"/>
            <a:chOff x="539750" y="476885"/>
            <a:chExt cx="4608195" cy="575945"/>
          </a:xfrm>
        </p:grpSpPr>
        <p:sp>
          <p:nvSpPr>
            <p:cNvPr id="6" name="TextBox 5"/>
            <p:cNvSpPr txBox="1"/>
            <p:nvPr/>
          </p:nvSpPr>
          <p:spPr>
            <a:xfrm>
              <a:off x="899795" y="476885"/>
              <a:ext cx="2016125" cy="553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0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목차</a:t>
              </a:r>
              <a:endParaRPr lang="en-US" altLang="ko-KR" sz="3000" dirty="0">
                <a:solidFill>
                  <a:srgbClr val="FFFF99"/>
                </a:solidFill>
                <a:latin typeface="경기천년제목 Light" pitchFamily="18" charset="-127"/>
                <a:ea typeface="경기천년제목 Light" pitchFamily="18" charset="-127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539750" y="1052830"/>
              <a:ext cx="4608195" cy="0"/>
            </a:xfrm>
            <a:prstGeom prst="line">
              <a:avLst/>
            </a:prstGeom>
            <a:ln w="25400">
              <a:solidFill>
                <a:srgbClr val="FFFF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/>
            <p:cNvSpPr/>
            <p:nvPr/>
          </p:nvSpPr>
          <p:spPr>
            <a:xfrm>
              <a:off x="539750" y="548640"/>
              <a:ext cx="288290" cy="50419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107315" y="116840"/>
            <a:ext cx="8928735" cy="6624955"/>
          </a:xfrm>
          <a:prstGeom prst="rect">
            <a:avLst/>
          </a:prstGeom>
          <a:noFill/>
          <a:ln>
            <a:solidFill>
              <a:srgbClr val="646464"/>
            </a:solidFill>
            <a:prstDash val="lg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>
            <a:spLocks/>
          </p:cNvSpPr>
          <p:nvPr/>
        </p:nvSpPr>
        <p:spPr>
          <a:xfrm>
            <a:off x="537210" y="1196975"/>
            <a:ext cx="8279765" cy="467995"/>
          </a:xfrm>
          <a:prstGeom prst="rect">
            <a:avLst/>
          </a:prstGeom>
          <a:solidFill>
            <a:srgbClr val="FFFF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  1. </a:t>
            </a:r>
            <a:r>
              <a:rPr lang="ko-KR" altLang="en-US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종합 설계 개요</a:t>
            </a:r>
          </a:p>
        </p:txBody>
      </p:sp>
      <p:sp>
        <p:nvSpPr>
          <p:cNvPr id="21" name="직사각형 20"/>
          <p:cNvSpPr>
            <a:spLocks/>
          </p:cNvSpPr>
          <p:nvPr/>
        </p:nvSpPr>
        <p:spPr>
          <a:xfrm>
            <a:off x="537210" y="1833880"/>
            <a:ext cx="8279765" cy="467995"/>
          </a:xfrm>
          <a:prstGeom prst="rect">
            <a:avLst/>
          </a:prstGeom>
          <a:solidFill>
            <a:srgbClr val="FFFF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  </a:t>
            </a:r>
            <a:r>
              <a:rPr lang="en-US" altLang="ko-KR" sz="2200" dirty="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2. </a:t>
            </a:r>
            <a:r>
              <a:rPr lang="ko-KR" altLang="en-US" sz="2200" dirty="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관련 연구 및 사례</a:t>
            </a:r>
          </a:p>
        </p:txBody>
      </p:sp>
      <p:sp>
        <p:nvSpPr>
          <p:cNvPr id="22" name="직사각형 21"/>
          <p:cNvSpPr>
            <a:spLocks/>
          </p:cNvSpPr>
          <p:nvPr/>
        </p:nvSpPr>
        <p:spPr>
          <a:xfrm>
            <a:off x="537210" y="2493010"/>
            <a:ext cx="8279765" cy="467995"/>
          </a:xfrm>
          <a:prstGeom prst="rect">
            <a:avLst/>
          </a:prstGeom>
          <a:solidFill>
            <a:srgbClr val="FFFF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  3. </a:t>
            </a:r>
            <a:r>
              <a:rPr lang="ko-KR" altLang="en-US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시스템 수행 시나리오</a:t>
            </a:r>
          </a:p>
        </p:txBody>
      </p:sp>
      <p:sp>
        <p:nvSpPr>
          <p:cNvPr id="52" name="직사각형 51"/>
          <p:cNvSpPr>
            <a:spLocks/>
          </p:cNvSpPr>
          <p:nvPr/>
        </p:nvSpPr>
        <p:spPr>
          <a:xfrm>
            <a:off x="537210" y="3140710"/>
            <a:ext cx="8279765" cy="467995"/>
          </a:xfrm>
          <a:prstGeom prst="rect">
            <a:avLst/>
          </a:prstGeom>
          <a:solidFill>
            <a:srgbClr val="FFFF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  </a:t>
            </a:r>
            <a:r>
              <a:rPr lang="en-US" altLang="ko-KR" sz="2200" dirty="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4. </a:t>
            </a:r>
            <a:r>
              <a:rPr lang="ko-KR" altLang="en-US" sz="2200" dirty="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시스템 구성도</a:t>
            </a:r>
          </a:p>
        </p:txBody>
      </p:sp>
      <p:sp>
        <p:nvSpPr>
          <p:cNvPr id="53" name="직사각형 52"/>
          <p:cNvSpPr>
            <a:spLocks/>
          </p:cNvSpPr>
          <p:nvPr/>
        </p:nvSpPr>
        <p:spPr>
          <a:xfrm>
            <a:off x="538480" y="3789045"/>
            <a:ext cx="8279765" cy="467995"/>
          </a:xfrm>
          <a:prstGeom prst="rect">
            <a:avLst/>
          </a:prstGeom>
          <a:solidFill>
            <a:srgbClr val="FFFF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  5. </a:t>
            </a:r>
            <a:r>
              <a:rPr lang="ko-KR" altLang="en-US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개발환경 및 개발방법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:p14="http://schemas.microsoft.com/office/powerpoint/2010/main" xmlns="" id="{D3211114-1589-4035-B101-9BAA197A705A}"/>
              </a:ext>
            </a:extLst>
          </p:cNvPr>
          <p:cNvSpPr>
            <a:spLocks/>
          </p:cNvSpPr>
          <p:nvPr/>
        </p:nvSpPr>
        <p:spPr>
          <a:xfrm>
            <a:off x="538480" y="4437380"/>
            <a:ext cx="8279765" cy="467995"/>
          </a:xfrm>
          <a:prstGeom prst="rect">
            <a:avLst/>
          </a:prstGeom>
          <a:solidFill>
            <a:srgbClr val="FFFF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  </a:t>
            </a:r>
            <a:r>
              <a:rPr lang="en-US" altLang="ko-KR" sz="2200" dirty="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6. </a:t>
            </a:r>
            <a:r>
              <a:rPr lang="ko-KR" altLang="en-US" sz="2200" dirty="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업무 분담</a:t>
            </a:r>
            <a:endParaRPr lang="ko-KR" altLang="en-US" sz="2200" dirty="0">
              <a:solidFill>
                <a:schemeClr val="bg1"/>
              </a:solidFill>
              <a:latin typeface="경기천년제목 Light" pitchFamily="18" charset="-127"/>
              <a:ea typeface="경기천년제목 Light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:p14="http://schemas.microsoft.com/office/powerpoint/2010/main" xmlns="" id="{F67A15F0-871C-4BB9-962F-CE8BF8D3DC60}"/>
              </a:ext>
            </a:extLst>
          </p:cNvPr>
          <p:cNvSpPr>
            <a:spLocks/>
          </p:cNvSpPr>
          <p:nvPr/>
        </p:nvSpPr>
        <p:spPr>
          <a:xfrm>
            <a:off x="537210" y="5085080"/>
            <a:ext cx="8279765" cy="467995"/>
          </a:xfrm>
          <a:prstGeom prst="rect">
            <a:avLst/>
          </a:prstGeom>
          <a:solidFill>
            <a:srgbClr val="FFFF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  7. </a:t>
            </a:r>
            <a:r>
              <a:rPr lang="ko-KR" altLang="en-US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종합설계 수행일정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:p14="http://schemas.microsoft.com/office/powerpoint/2010/main" xmlns="" id="{C4106FBF-0CE8-4171-8AC4-9426B115EB36}"/>
              </a:ext>
            </a:extLst>
          </p:cNvPr>
          <p:cNvSpPr>
            <a:spLocks/>
          </p:cNvSpPr>
          <p:nvPr/>
        </p:nvSpPr>
        <p:spPr>
          <a:xfrm>
            <a:off x="537210" y="5744210"/>
            <a:ext cx="8279765" cy="467995"/>
          </a:xfrm>
          <a:prstGeom prst="rect">
            <a:avLst/>
          </a:prstGeom>
          <a:solidFill>
            <a:srgbClr val="FFFF9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200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  </a:t>
            </a:r>
            <a:r>
              <a:rPr lang="en-US" altLang="ko-KR" sz="2200" dirty="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8. </a:t>
            </a:r>
            <a:r>
              <a:rPr lang="ko-KR" altLang="en-US" sz="2200" dirty="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pitchFamily="18" charset="-127"/>
                <a:ea typeface="경기천년제목 Light" pitchFamily="18" charset="-127"/>
                <a:cs typeface="함초롬돋움" panose="020B0604000101010101" pitchFamily="50" charset="-127"/>
              </a:rPr>
              <a:t>필요기술 및 참고문헌</a:t>
            </a:r>
            <a:endParaRPr lang="ko-KR" altLang="en-US" sz="2200" dirty="0">
              <a:solidFill>
                <a:schemeClr val="bg1"/>
              </a:solidFill>
              <a:latin typeface="경기천년제목 Light" pitchFamily="18" charset="-127"/>
              <a:ea typeface="경기천년제목 Light" pitchFamily="18" charset="-127"/>
              <a:cs typeface="함초롬돋움" panose="020B0604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:p14="http://schemas.microsoft.com/office/powerpoint/2010/main" xmlns="" id="{7A218DB8-3EC7-439E-BC6A-E3D7B95B8447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A34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1">
            <a:extLst>
              <a:ext uri="{FF2B5EF4-FFF2-40B4-BE49-F238E27FC236}">
                <a16:creationId xmlns:a16="http://schemas.microsoft.com/office/drawing/2014/main" xmlns:p14="http://schemas.microsoft.com/office/powerpoint/2010/main" xmlns="" id="{A0D27D51-7971-42C1-BE72-57F6F837FF9C}"/>
              </a:ext>
            </a:extLst>
          </p:cNvPr>
          <p:cNvGrpSpPr/>
          <p:nvPr/>
        </p:nvGrpSpPr>
        <p:grpSpPr>
          <a:xfrm>
            <a:off x="539750" y="476885"/>
            <a:ext cx="4608195" cy="575945"/>
            <a:chOff x="539750" y="476885"/>
            <a:chExt cx="4608195" cy="57594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A29238A0-3E3C-4C7B-8046-FBCEAD87B117}"/>
                </a:ext>
              </a:extLst>
            </p:cNvPr>
            <p:cNvSpPr txBox="1"/>
            <p:nvPr/>
          </p:nvSpPr>
          <p:spPr>
            <a:xfrm>
              <a:off x="899795" y="476885"/>
              <a:ext cx="2016125" cy="553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0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목차</a:t>
              </a:r>
              <a:endParaRPr lang="en-US" altLang="ko-KR" sz="3000" dirty="0">
                <a:solidFill>
                  <a:srgbClr val="FFFF99"/>
                </a:solidFill>
                <a:latin typeface="경기천년제목 Light" pitchFamily="18" charset="-127"/>
                <a:ea typeface="경기천년제목 Light" pitchFamily="18" charset="-127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E25D1018-9459-4E45-A8EC-498C3C268A5D}"/>
                </a:ext>
              </a:extLst>
            </p:cNvPr>
            <p:cNvCxnSpPr/>
            <p:nvPr/>
          </p:nvCxnSpPr>
          <p:spPr>
            <a:xfrm>
              <a:off x="539750" y="1052830"/>
              <a:ext cx="4608195" cy="0"/>
            </a:xfrm>
            <a:prstGeom prst="line">
              <a:avLst/>
            </a:prstGeom>
            <a:ln w="25400">
              <a:solidFill>
                <a:srgbClr val="FFFF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0D067E1A-0495-40E0-AC27-E090340DE6D2}"/>
                </a:ext>
              </a:extLst>
            </p:cNvPr>
            <p:cNvSpPr/>
            <p:nvPr/>
          </p:nvSpPr>
          <p:spPr>
            <a:xfrm>
              <a:off x="539750" y="548640"/>
              <a:ext cx="288290" cy="50419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:p14="http://schemas.microsoft.com/office/powerpoint/2010/main" xmlns="" id="{C08F2628-5A48-4039-9E52-E1350995534E}"/>
              </a:ext>
            </a:extLst>
          </p:cNvPr>
          <p:cNvSpPr/>
          <p:nvPr/>
        </p:nvSpPr>
        <p:spPr>
          <a:xfrm>
            <a:off x="107315" y="116840"/>
            <a:ext cx="8928735" cy="6624955"/>
          </a:xfrm>
          <a:prstGeom prst="rect">
            <a:avLst/>
          </a:prstGeom>
          <a:noFill/>
          <a:ln>
            <a:solidFill>
              <a:srgbClr val="646464"/>
            </a:solidFill>
            <a:prstDash val="lg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>
            <a:spLocks/>
          </p:cNvSpPr>
          <p:nvPr/>
        </p:nvSpPr>
        <p:spPr>
          <a:xfrm>
            <a:off x="537210" y="1235710"/>
            <a:ext cx="8280400" cy="468630"/>
          </a:xfrm>
          <a:prstGeom prst="rect">
            <a:avLst/>
          </a:prstGeom>
          <a:solidFill>
            <a:srgbClr val="FFFF99">
              <a:alpha val="2001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  1. </a:t>
            </a:r>
            <a:r>
              <a:rPr lang="ko-KR" altLang="en-US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종합 설계 개요</a:t>
            </a:r>
          </a:p>
        </p:txBody>
      </p:sp>
      <p:sp>
        <p:nvSpPr>
          <p:cNvPr id="28" name="직사각형 27"/>
          <p:cNvSpPr>
            <a:spLocks/>
          </p:cNvSpPr>
          <p:nvPr/>
        </p:nvSpPr>
        <p:spPr>
          <a:xfrm>
            <a:off x="537210" y="1955800"/>
            <a:ext cx="8280400" cy="468630"/>
          </a:xfrm>
          <a:prstGeom prst="rect">
            <a:avLst/>
          </a:prstGeom>
          <a:solidFill>
            <a:srgbClr val="FFFF99">
              <a:alpha val="2001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  </a:t>
            </a:r>
            <a:r>
              <a:rPr lang="en-US" altLang="ko-KR" sz="220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2. </a:t>
            </a:r>
            <a:r>
              <a:rPr lang="ko-KR" altLang="en-US" sz="220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관련 연구 및 사례</a:t>
            </a:r>
          </a:p>
        </p:txBody>
      </p:sp>
      <p:sp>
        <p:nvSpPr>
          <p:cNvPr id="29" name="직사각형 28"/>
          <p:cNvSpPr>
            <a:spLocks/>
          </p:cNvSpPr>
          <p:nvPr/>
        </p:nvSpPr>
        <p:spPr>
          <a:xfrm>
            <a:off x="537210" y="2675255"/>
            <a:ext cx="8281035" cy="469265"/>
          </a:xfrm>
          <a:prstGeom prst="rect">
            <a:avLst/>
          </a:prstGeom>
          <a:solidFill>
            <a:srgbClr val="FFFF99">
              <a:alpha val="2001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  3. </a:t>
            </a:r>
            <a:r>
              <a:rPr lang="ko-KR" altLang="en-US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시스템 구성도</a:t>
            </a:r>
          </a:p>
        </p:txBody>
      </p:sp>
      <p:sp>
        <p:nvSpPr>
          <p:cNvPr id="30" name="직사각형 29"/>
          <p:cNvSpPr>
            <a:spLocks/>
          </p:cNvSpPr>
          <p:nvPr/>
        </p:nvSpPr>
        <p:spPr>
          <a:xfrm>
            <a:off x="537210" y="3322320"/>
            <a:ext cx="8281670" cy="469900"/>
          </a:xfrm>
          <a:prstGeom prst="rect">
            <a:avLst/>
          </a:prstGeom>
          <a:solidFill>
            <a:srgbClr val="FFFF99">
              <a:alpha val="2001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  </a:t>
            </a:r>
            <a:r>
              <a:rPr lang="en-US" altLang="ko-KR" sz="220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4. </a:t>
            </a:r>
            <a:r>
              <a:rPr lang="ko-KR" altLang="en-US" sz="220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시스템 시나리오</a:t>
            </a:r>
          </a:p>
        </p:txBody>
      </p:sp>
      <p:sp>
        <p:nvSpPr>
          <p:cNvPr id="31" name="직사각형 30"/>
          <p:cNvSpPr>
            <a:spLocks/>
          </p:cNvSpPr>
          <p:nvPr/>
        </p:nvSpPr>
        <p:spPr>
          <a:xfrm>
            <a:off x="538480" y="3971290"/>
            <a:ext cx="8281035" cy="469265"/>
          </a:xfrm>
          <a:prstGeom prst="rect">
            <a:avLst/>
          </a:prstGeom>
          <a:solidFill>
            <a:srgbClr val="FFFF99">
              <a:alpha val="2001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  5. 업무 분담</a:t>
            </a:r>
            <a:endParaRPr lang="ko-KR" altLang="en-US" sz="2200">
              <a:solidFill>
                <a:schemeClr val="bg1"/>
              </a:solidFill>
              <a:latin typeface="경기천년제목 Light" charset="0"/>
              <a:ea typeface="경기천년제목 Light" charset="0"/>
              <a:cs typeface="함초롬돋움" charset="0"/>
            </a:endParaRPr>
          </a:p>
        </p:txBody>
      </p:sp>
      <p:sp>
        <p:nvSpPr>
          <p:cNvPr id="32" name="직사각형 31"/>
          <p:cNvSpPr>
            <a:spLocks/>
          </p:cNvSpPr>
          <p:nvPr/>
        </p:nvSpPr>
        <p:spPr>
          <a:xfrm>
            <a:off x="538480" y="4691380"/>
            <a:ext cx="8281035" cy="469265"/>
          </a:xfrm>
          <a:prstGeom prst="rect">
            <a:avLst/>
          </a:prstGeom>
          <a:solidFill>
            <a:srgbClr val="FFFF99">
              <a:alpha val="2001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  </a:t>
            </a:r>
            <a:r>
              <a:rPr lang="en-US" altLang="ko-KR" sz="220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6. </a:t>
            </a:r>
            <a:r>
              <a:rPr lang="ko-KR" altLang="en-US" sz="220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종합설계 수행일정</a:t>
            </a:r>
          </a:p>
        </p:txBody>
      </p:sp>
      <p:sp>
        <p:nvSpPr>
          <p:cNvPr id="33" name="직사각형 32"/>
          <p:cNvSpPr>
            <a:spLocks/>
          </p:cNvSpPr>
          <p:nvPr/>
        </p:nvSpPr>
        <p:spPr>
          <a:xfrm>
            <a:off x="537210" y="5411470"/>
            <a:ext cx="8281035" cy="469265"/>
          </a:xfrm>
          <a:prstGeom prst="rect">
            <a:avLst/>
          </a:prstGeom>
          <a:solidFill>
            <a:srgbClr val="FFFF99">
              <a:alpha val="2001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  7. </a:t>
            </a:r>
            <a:r>
              <a:rPr lang="ko-KR" altLang="en-US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필요기술 및 참고문헌</a:t>
            </a:r>
          </a:p>
        </p:txBody>
      </p:sp>
      <p:sp>
        <p:nvSpPr>
          <p:cNvPr id="54" name="직사각형 53"/>
          <p:cNvSpPr>
            <a:spLocks/>
          </p:cNvSpPr>
          <p:nvPr/>
        </p:nvSpPr>
        <p:spPr>
          <a:xfrm>
            <a:off x="537210" y="6064250"/>
            <a:ext cx="8280400" cy="468630"/>
          </a:xfrm>
          <a:prstGeom prst="rect">
            <a:avLst/>
          </a:prstGeom>
          <a:solidFill>
            <a:srgbClr val="FFFF99">
              <a:alpha val="20017"/>
            </a:srgb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>
                <a:solidFill>
                  <a:schemeClr val="bg1"/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  </a:t>
            </a:r>
            <a:r>
              <a:rPr lang="en-US" altLang="ko-KR" sz="220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8. </a:t>
            </a:r>
            <a:r>
              <a:rPr lang="ko-KR" altLang="en-US" sz="2200">
                <a:solidFill>
                  <a:schemeClr val="accent6">
                    <a:lumMod val="40000"/>
                    <a:lumOff val="60000"/>
                  </a:schemeClr>
                </a:solidFill>
                <a:latin typeface="경기천년제목 Light" charset="0"/>
                <a:ea typeface="경기천년제목 Light" charset="0"/>
                <a:cs typeface="함초롬돋움" charset="0"/>
              </a:rPr>
              <a:t>기능 정리표</a:t>
            </a:r>
          </a:p>
        </p:txBody>
      </p:sp>
    </p:spTree>
    <p:extLst>
      <p:ext uri="{BB962C8B-B14F-4D97-AF65-F5344CB8AC3E}">
        <p14:creationId xmlns:p14="http://schemas.microsoft.com/office/powerpoint/2010/main" val="116268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>
            <a:spLocks/>
          </p:cNvSpPr>
          <p:nvPr/>
        </p:nvSpPr>
        <p:spPr>
          <a:xfrm>
            <a:off x="0" y="-14605"/>
            <a:ext cx="9145270" cy="6859270"/>
          </a:xfrm>
          <a:prstGeom prst="rect">
            <a:avLst/>
          </a:prstGeom>
          <a:solidFill>
            <a:srgbClr val="2A343E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</p:txBody>
      </p:sp>
      <p:grpSp>
        <p:nvGrpSpPr>
          <p:cNvPr id="2" name="그룹 11"/>
          <p:cNvGrpSpPr/>
          <p:nvPr/>
        </p:nvGrpSpPr>
        <p:grpSpPr>
          <a:xfrm>
            <a:off x="539750" y="476885"/>
            <a:ext cx="4608195" cy="575945"/>
            <a:chOff x="539750" y="476885"/>
            <a:chExt cx="4608195" cy="575945"/>
          </a:xfrm>
        </p:grpSpPr>
        <p:sp>
          <p:nvSpPr>
            <p:cNvPr id="6" name="TextBox 5"/>
            <p:cNvSpPr txBox="1"/>
            <p:nvPr/>
          </p:nvSpPr>
          <p:spPr>
            <a:xfrm>
              <a:off x="899795" y="476885"/>
              <a:ext cx="3312160" cy="553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1. </a:t>
              </a:r>
              <a:r>
                <a:rPr lang="ko-KR" altLang="en-US" sz="30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종합설계 개요</a:t>
              </a:r>
              <a:endParaRPr lang="en-US" altLang="ko-KR" sz="3000" dirty="0">
                <a:solidFill>
                  <a:srgbClr val="FFFF99"/>
                </a:solidFill>
                <a:latin typeface="경기천년제목 Light" pitchFamily="18" charset="-127"/>
                <a:ea typeface="경기천년제목 Light" pitchFamily="18" charset="-127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539750" y="1052830"/>
              <a:ext cx="4608195" cy="0"/>
            </a:xfrm>
            <a:prstGeom prst="line">
              <a:avLst/>
            </a:prstGeom>
            <a:ln w="25400">
              <a:solidFill>
                <a:srgbClr val="FFFF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/>
            <p:cNvSpPr/>
            <p:nvPr/>
          </p:nvSpPr>
          <p:spPr>
            <a:xfrm>
              <a:off x="539750" y="548640"/>
              <a:ext cx="288290" cy="50419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107315" y="116840"/>
            <a:ext cx="8928735" cy="6624955"/>
          </a:xfrm>
          <a:prstGeom prst="rect">
            <a:avLst/>
          </a:prstGeom>
          <a:noFill/>
          <a:ln>
            <a:solidFill>
              <a:srgbClr val="646464"/>
            </a:solidFill>
            <a:prstDash val="lg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45"/>
          <p:cNvGrpSpPr/>
          <p:nvPr/>
        </p:nvGrpSpPr>
        <p:grpSpPr>
          <a:xfrm>
            <a:off x="455930" y="1391920"/>
            <a:ext cx="4685665" cy="2455545"/>
            <a:chOff x="455930" y="1391920"/>
            <a:chExt cx="4685665" cy="2455545"/>
          </a:xfrm>
        </p:grpSpPr>
        <p:grpSp>
          <p:nvGrpSpPr>
            <p:cNvPr id="5" name="그룹 16"/>
            <p:cNvGrpSpPr/>
            <p:nvPr/>
          </p:nvGrpSpPr>
          <p:grpSpPr>
            <a:xfrm>
              <a:off x="455930" y="1470660"/>
              <a:ext cx="4685665" cy="2376805"/>
              <a:chOff x="455930" y="1470660"/>
              <a:chExt cx="4685665" cy="2376805"/>
            </a:xfrm>
          </p:grpSpPr>
          <p:sp>
            <p:nvSpPr>
              <p:cNvPr id="15" name="직사각형 14"/>
              <p:cNvSpPr>
                <a:spLocks/>
              </p:cNvSpPr>
              <p:nvPr/>
            </p:nvSpPr>
            <p:spPr>
              <a:xfrm>
                <a:off x="496570" y="1992630"/>
                <a:ext cx="4645660" cy="1855470"/>
              </a:xfrm>
              <a:prstGeom prst="rect">
                <a:avLst/>
              </a:prstGeom>
              <a:solidFill>
                <a:srgbClr val="FFFF99">
                  <a:alpha val="20017"/>
                </a:srgbClr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-</a:t>
                </a:r>
                <a:r>
                  <a:rPr lang="ko-KR" altLang="en-US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 낚시 중 스마트폰 이용률 증가</a:t>
                </a:r>
                <a:r>
                  <a:rPr lang="en-US" altLang="ko-KR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 </a:t>
                </a:r>
                <a:endPara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endParaRPr>
              </a:p>
              <a:p>
                <a:pPr marL="0" indent="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- </a:t>
                </a:r>
                <a:r>
                  <a:rPr lang="ko-KR" altLang="en-US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스마트폰을 활용한</a:t>
                </a:r>
                <a:r>
                  <a:rPr lang="en-US" altLang="ko-KR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 </a:t>
                </a:r>
                <a:r>
                  <a:rPr lang="ko-KR" altLang="en-US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다양한 스트리밍 매체</a:t>
                </a:r>
                <a:r>
                  <a:rPr lang="en-US" altLang="ko-KR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 </a:t>
                </a:r>
                <a:r>
                  <a:rPr lang="ko-KR" altLang="en-US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발전</a:t>
                </a:r>
              </a:p>
              <a:p>
                <a:pPr marL="0" indent="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- </a:t>
                </a:r>
                <a:r>
                  <a:rPr lang="ko-KR" altLang="en-US" sz="1800">
                    <a:solidFill>
                      <a:schemeClr val="bg1"/>
                    </a:solidFill>
                    <a:latin typeface="맑은 고딕" charset="0"/>
                    <a:ea typeface="맑은 고딕" charset="0"/>
                    <a:cs typeface="함초롬돋움" charset="0"/>
                  </a:rPr>
                  <a:t>종합적인 정보를 볼 수 있는 낚시 어플 부재</a:t>
                </a:r>
              </a:p>
            </p:txBody>
          </p:sp>
          <p:sp>
            <p:nvSpPr>
              <p:cNvPr id="18" name="TextBox 17"/>
              <p:cNvSpPr txBox="1">
                <a:spLocks/>
              </p:cNvSpPr>
              <p:nvPr/>
            </p:nvSpPr>
            <p:spPr>
              <a:xfrm>
                <a:off x="455930" y="1470660"/>
                <a:ext cx="4359910" cy="1107440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numCol="1" anchor="t">
                <a:spAutoFit/>
              </a:bodyPr>
              <a:lstStyle/>
              <a:p>
                <a:pPr marL="0" indent="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ko-KR" altLang="en-US" sz="2200">
                    <a:solidFill>
                      <a:srgbClr val="FFFF99"/>
                    </a:solidFill>
                    <a:latin typeface="경기천년제목 Light" charset="0"/>
                    <a:ea typeface="경기천년제목 Light" charset="0"/>
                  </a:rPr>
                  <a:t>연구 개발 배경</a:t>
                </a:r>
              </a:p>
              <a:p>
                <a:pPr marL="0" indent="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chemeClr val="bg1"/>
                  </a:solidFill>
                  <a:latin typeface="경기천년제목 Light" charset="0"/>
                  <a:ea typeface="경기천년제목 Light" charset="0"/>
                </a:endParaRPr>
              </a:p>
            </p:txBody>
          </p:sp>
        </p:grpSp>
        <p:sp>
          <p:nvSpPr>
            <p:cNvPr id="44" name="직사각형 43"/>
            <p:cNvSpPr>
              <a:spLocks/>
            </p:cNvSpPr>
            <p:nvPr/>
          </p:nvSpPr>
          <p:spPr>
            <a:xfrm flipV="1">
              <a:off x="497840" y="1391920"/>
              <a:ext cx="571500" cy="81280"/>
            </a:xfrm>
            <a:prstGeom prst="rect">
              <a:avLst/>
            </a:prstGeom>
            <a:solidFill>
              <a:srgbClr val="ACA800">
                <a:alpha val="49847"/>
              </a:srgb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xmlns:p14="http://schemas.microsoft.com/office/powerpoint/2010/main" xmlns="" id="{145B3ACD-3EC9-4A66-83DF-359C2AA36BA6}"/>
              </a:ext>
            </a:extLst>
          </p:cNvPr>
          <p:cNvGrpSpPr/>
          <p:nvPr/>
        </p:nvGrpSpPr>
        <p:grpSpPr>
          <a:xfrm>
            <a:off x="538480" y="4263390"/>
            <a:ext cx="8066405" cy="2169795"/>
            <a:chOff x="538480" y="4263390"/>
            <a:chExt cx="8066405" cy="2169795"/>
          </a:xfrm>
        </p:grpSpPr>
        <p:sp>
          <p:nvSpPr>
            <p:cNvPr id="22" name="직사각형 21"/>
            <p:cNvSpPr>
              <a:spLocks/>
            </p:cNvSpPr>
            <p:nvPr/>
          </p:nvSpPr>
          <p:spPr>
            <a:xfrm>
              <a:off x="538480" y="4737100"/>
              <a:ext cx="8067040" cy="1696720"/>
            </a:xfrm>
            <a:prstGeom prst="rect">
              <a:avLst/>
            </a:prstGeom>
            <a:solidFill>
              <a:srgbClr val="FFFF99">
                <a:alpha val="20017"/>
              </a:srgb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85750" indent="-28575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맑은 고딕"/>
                <a:buChar char="-"/>
              </a:pP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낚시 중 이 외의 다양한 활동 가능 </a:t>
              </a:r>
              <a:r>
                <a:rPr lang="en-US" altLang="ko-KR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-&gt; </a:t>
              </a: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효율적 시간 활용</a:t>
              </a:r>
            </a:p>
            <a:p>
              <a:pPr marL="285750" indent="-28575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맑은 고딕"/>
                <a:buChar char="-"/>
              </a:pP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낚시에 관한 종합된 정보제공 어플</a:t>
              </a:r>
              <a:r>
                <a:rPr lang="en-US" altLang="ko-KR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 (</a:t>
              </a: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날씨</a:t>
              </a:r>
              <a:r>
                <a:rPr lang="en-US" altLang="ko-KR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, </a:t>
              </a: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낚시 포인트</a:t>
              </a:r>
              <a:r>
                <a:rPr lang="en-US" altLang="ko-KR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, </a:t>
              </a: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어종 등</a:t>
              </a:r>
              <a:r>
                <a:rPr lang="en-US" altLang="ko-KR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)</a:t>
              </a:r>
              <a:endParaRPr lang="ko-KR" altLang="en-US" sz="1800">
                <a:solidFill>
                  <a:schemeClr val="bg1"/>
                </a:solidFill>
                <a:latin typeface="맑은 고딕" charset="0"/>
                <a:ea typeface="맑은 고딕" charset="0"/>
                <a:cs typeface="함초롬돋움" charset="0"/>
              </a:endParaRPr>
            </a:p>
            <a:p>
              <a:pPr marL="285750" indent="-28575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맑은 고딕"/>
                <a:buChar char="-"/>
              </a:pP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낚시를 좋아하는 사람들 간 소통 활성화</a:t>
              </a:r>
            </a:p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-  </a:t>
              </a: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함초롬돋움" charset="0"/>
                </a:rPr>
                <a:t>아두이노를 활용한 낚시 도움 장치 개발</a:t>
              </a:r>
            </a:p>
          </p:txBody>
        </p:sp>
        <p:sp>
          <p:nvSpPr>
            <p:cNvPr id="23" name="TextBox 22"/>
            <p:cNvSpPr txBox="1">
              <a:spLocks/>
            </p:cNvSpPr>
            <p:nvPr/>
          </p:nvSpPr>
          <p:spPr>
            <a:xfrm>
              <a:off x="539750" y="4324985"/>
              <a:ext cx="7571740" cy="7086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22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개발 목표 및 효과</a:t>
              </a:r>
            </a:p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solidFill>
                  <a:schemeClr val="bg1"/>
                </a:solidFill>
                <a:latin typeface="경기천년제목 Light" charset="0"/>
                <a:ea typeface="경기천년제목 Light" charset="0"/>
              </a:endParaRPr>
            </a:p>
          </p:txBody>
        </p:sp>
        <p:sp>
          <p:nvSpPr>
            <p:cNvPr id="24" name="직사각형 23"/>
            <p:cNvSpPr>
              <a:spLocks/>
            </p:cNvSpPr>
            <p:nvPr/>
          </p:nvSpPr>
          <p:spPr>
            <a:xfrm flipV="1">
              <a:off x="539750" y="4263390"/>
              <a:ext cx="991870" cy="46355"/>
            </a:xfrm>
            <a:prstGeom prst="rect">
              <a:avLst/>
            </a:prstGeom>
            <a:solidFill>
              <a:srgbClr val="ACA800">
                <a:alpha val="49847"/>
              </a:srgb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665" y="1169670"/>
            <a:ext cx="3161665" cy="28581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4834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/>
          <p:cNvSpPr>
            <a:spLocks/>
          </p:cNvSpPr>
          <p:nvPr/>
        </p:nvSpPr>
        <p:spPr>
          <a:xfrm>
            <a:off x="0" y="-635"/>
            <a:ext cx="9145270" cy="6859270"/>
          </a:xfrm>
          <a:prstGeom prst="rect">
            <a:avLst/>
          </a:prstGeom>
          <a:solidFill>
            <a:srgbClr val="2A343E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215900" y="116068"/>
            <a:ext cx="8929370" cy="6625590"/>
            <a:chOff x="107315" y="116840"/>
            <a:chExt cx="8929370" cy="6625590"/>
          </a:xfrm>
        </p:grpSpPr>
        <p:grpSp>
          <p:nvGrpSpPr>
            <p:cNvPr id="2" name="그룹 11"/>
            <p:cNvGrpSpPr/>
            <p:nvPr/>
          </p:nvGrpSpPr>
          <p:grpSpPr>
            <a:xfrm>
              <a:off x="539750" y="476885"/>
              <a:ext cx="4608195" cy="575945"/>
              <a:chOff x="539750" y="476885"/>
              <a:chExt cx="4608195" cy="575945"/>
            </a:xfrm>
          </p:grpSpPr>
          <p:sp>
            <p:nvSpPr>
              <p:cNvPr id="6" name="TextBox 5"/>
              <p:cNvSpPr txBox="1">
                <a:spLocks/>
              </p:cNvSpPr>
              <p:nvPr/>
            </p:nvSpPr>
            <p:spPr>
              <a:xfrm>
                <a:off x="899795" y="476885"/>
                <a:ext cx="4105275" cy="554355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numCol="1" anchor="t">
                <a:spAutoFit/>
              </a:bodyPr>
              <a:lstStyle/>
              <a:p>
                <a:pPr marL="0" indent="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3000">
                    <a:solidFill>
                      <a:srgbClr val="FFFF99"/>
                    </a:solidFill>
                    <a:latin typeface="경기천년제목 Light" charset="0"/>
                    <a:ea typeface="경기천년제목 Light" charset="0"/>
                  </a:rPr>
                  <a:t>2. </a:t>
                </a:r>
                <a:r>
                  <a:rPr lang="ko-KR" altLang="en-US" sz="3000">
                    <a:solidFill>
                      <a:srgbClr val="FFFF99"/>
                    </a:solidFill>
                    <a:latin typeface="경기천년제목 Light" charset="0"/>
                    <a:ea typeface="경기천년제목 Light" charset="0"/>
                  </a:rPr>
                  <a:t>관련 사례</a:t>
                </a:r>
              </a:p>
            </p:txBody>
          </p:sp>
          <p:cxnSp>
            <p:nvCxnSpPr>
              <p:cNvPr id="9" name="직선 연결선 8"/>
              <p:cNvCxnSpPr/>
              <p:nvPr/>
            </p:nvCxnSpPr>
            <p:spPr>
              <a:xfrm>
                <a:off x="539750" y="1052830"/>
                <a:ext cx="4608830" cy="635"/>
              </a:xfrm>
              <a:prstGeom prst="line">
                <a:avLst/>
              </a:prstGeom>
              <a:ln w="25400" cap="flat" cmpd="sng">
                <a:solidFill>
                  <a:srgbClr val="FFFF99">
                    <a:alpha val="100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직사각형 9"/>
              <p:cNvSpPr>
                <a:spLocks/>
              </p:cNvSpPr>
              <p:nvPr/>
            </p:nvSpPr>
            <p:spPr>
              <a:xfrm>
                <a:off x="539750" y="548640"/>
                <a:ext cx="288925" cy="504825"/>
              </a:xfrm>
              <a:prstGeom prst="rect">
                <a:avLst/>
              </a:prstGeom>
              <a:solidFill>
                <a:srgbClr val="FFFF99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+mn-cs"/>
                </a:endParaRPr>
              </a:p>
            </p:txBody>
          </p:sp>
        </p:grpSp>
        <p:sp>
          <p:nvSpPr>
            <p:cNvPr id="13" name="직사각형 12"/>
            <p:cNvSpPr>
              <a:spLocks/>
            </p:cNvSpPr>
            <p:nvPr/>
          </p:nvSpPr>
          <p:spPr>
            <a:xfrm>
              <a:off x="107315" y="116840"/>
              <a:ext cx="8929370" cy="6625590"/>
            </a:xfrm>
            <a:prstGeom prst="rect">
              <a:avLst/>
            </a:prstGeom>
            <a:noFill/>
            <a:ln w="25400" cap="flat" cmpd="sng">
              <a:solidFill>
                <a:srgbClr val="646464">
                  <a:alpha val="100000"/>
                </a:srgbClr>
              </a:solidFill>
              <a:prstDash val="lgDash"/>
            </a:ln>
            <a:effectLst>
              <a:outerShdw blurRad="63500" algn="ctr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  <a:cs typeface="+mn-cs"/>
              </a:endParaRPr>
            </a:p>
          </p:txBody>
        </p:sp>
        <p:pic>
          <p:nvPicPr>
            <p:cNvPr id="5" name="그림 4" descr="C:/Users/wnstk/AppData/Roaming/PolarisOffice/ETemp/14716_9824976/image1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539750" y="1964690"/>
              <a:ext cx="2449195" cy="2339975"/>
            </a:xfrm>
            <a:prstGeom prst="rect">
              <a:avLst/>
            </a:prstGeom>
            <a:noFill/>
            <a:effectLst>
              <a:outerShdw dist="50800" sx="1000" sy="1000" algn="ctr" rotWithShape="0">
                <a:schemeClr val="bg1"/>
              </a:outerShdw>
            </a:effectLst>
          </p:spPr>
        </p:pic>
        <p:pic>
          <p:nvPicPr>
            <p:cNvPr id="8" name="그림 7" descr="C:/Users/wnstk/AppData/Roaming/PolarisOffice/ETemp/14716_9824976/image2.jp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3239770" y="1964690"/>
              <a:ext cx="2665095" cy="2339975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chemeClr val="bg1"/>
              </a:outerShdw>
            </a:effectLst>
          </p:spPr>
        </p:pic>
        <p:sp>
          <p:nvSpPr>
            <p:cNvPr id="16" name="TextBox 15"/>
            <p:cNvSpPr txBox="1">
              <a:spLocks/>
            </p:cNvSpPr>
            <p:nvPr/>
          </p:nvSpPr>
          <p:spPr>
            <a:xfrm>
              <a:off x="1094105" y="4420870"/>
              <a:ext cx="1339215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+mn-cs"/>
                </a:rPr>
                <a:t>입질감지기</a:t>
              </a:r>
            </a:p>
          </p:txBody>
        </p:sp>
        <p:sp>
          <p:nvSpPr>
            <p:cNvPr id="18" name="TextBox 17"/>
            <p:cNvSpPr txBox="1">
              <a:spLocks/>
            </p:cNvSpPr>
            <p:nvPr/>
          </p:nvSpPr>
          <p:spPr>
            <a:xfrm>
              <a:off x="3746500" y="4426585"/>
              <a:ext cx="1733550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+mn-cs"/>
                </a:rPr>
                <a:t>스마트 낚시 찌</a:t>
              </a:r>
            </a:p>
          </p:txBody>
        </p:sp>
        <p:sp>
          <p:nvSpPr>
            <p:cNvPr id="19" name="TextBox 18"/>
            <p:cNvSpPr txBox="1">
              <a:spLocks/>
            </p:cNvSpPr>
            <p:nvPr/>
          </p:nvSpPr>
          <p:spPr>
            <a:xfrm>
              <a:off x="6518910" y="4420870"/>
              <a:ext cx="184731" cy="369332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dirty="0">
                <a:solidFill>
                  <a:schemeClr val="bg1"/>
                </a:solidFill>
                <a:latin typeface="맑은 고딕" charset="0"/>
                <a:ea typeface="맑은 고딕" charset="0"/>
                <a:cs typeface="+mn-cs"/>
              </a:endParaRPr>
            </a:p>
          </p:txBody>
        </p:sp>
        <p:grpSp>
          <p:nvGrpSpPr>
            <p:cNvPr id="20" name="그룹 11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F5B5BA36-B607-4605-8373-24D8A328BD99}"/>
                </a:ext>
              </a:extLst>
            </p:cNvPr>
            <p:cNvGrpSpPr/>
            <p:nvPr/>
          </p:nvGrpSpPr>
          <p:grpSpPr>
            <a:xfrm>
              <a:off x="539750" y="476885"/>
              <a:ext cx="4608195" cy="575945"/>
              <a:chOff x="539750" y="476885"/>
              <a:chExt cx="4608195" cy="575945"/>
            </a:xfrm>
          </p:grpSpPr>
          <p:sp>
            <p:nvSpPr>
              <p:cNvPr id="21" name="TextBox 20"/>
              <p:cNvSpPr txBox="1">
                <a:spLocks/>
              </p:cNvSpPr>
              <p:nvPr/>
            </p:nvSpPr>
            <p:spPr>
              <a:xfrm>
                <a:off x="899795" y="476885"/>
                <a:ext cx="4105275" cy="554355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numCol="1" anchor="t">
                <a:spAutoFit/>
              </a:bodyPr>
              <a:lstStyle/>
              <a:p>
                <a:pPr marL="0" indent="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3000">
                    <a:solidFill>
                      <a:srgbClr val="FFFF99"/>
                    </a:solidFill>
                    <a:latin typeface="경기천년제목 Light" charset="0"/>
                    <a:ea typeface="경기천년제목 Light" charset="0"/>
                  </a:rPr>
                  <a:t>2. </a:t>
                </a:r>
                <a:r>
                  <a:rPr lang="ko-KR" altLang="en-US" sz="3000">
                    <a:solidFill>
                      <a:srgbClr val="FFFF99"/>
                    </a:solidFill>
                    <a:latin typeface="경기천년제목 Light" charset="0"/>
                    <a:ea typeface="경기천년제목 Light" charset="0"/>
                  </a:rPr>
                  <a:t>관련 사례</a:t>
                </a:r>
              </a:p>
            </p:txBody>
          </p:sp>
          <p:cxnSp>
            <p:nvCxnSpPr>
              <p:cNvPr id="22" name="직선 연결선 21"/>
              <p:cNvCxnSpPr/>
              <p:nvPr/>
            </p:nvCxnSpPr>
            <p:spPr>
              <a:xfrm>
                <a:off x="539750" y="1052830"/>
                <a:ext cx="4608830" cy="635"/>
              </a:xfrm>
              <a:prstGeom prst="line">
                <a:avLst/>
              </a:prstGeom>
              <a:ln w="25400" cap="flat" cmpd="sng">
                <a:solidFill>
                  <a:srgbClr val="FFFF99">
                    <a:alpha val="100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직사각형 22"/>
              <p:cNvSpPr>
                <a:spLocks/>
              </p:cNvSpPr>
              <p:nvPr/>
            </p:nvSpPr>
            <p:spPr>
              <a:xfrm>
                <a:off x="539750" y="548640"/>
                <a:ext cx="288925" cy="504825"/>
              </a:xfrm>
              <a:prstGeom prst="rect">
                <a:avLst/>
              </a:prstGeom>
              <a:solidFill>
                <a:srgbClr val="FFFF99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+mn-cs"/>
                </a:endParaRPr>
              </a:p>
            </p:txBody>
          </p:sp>
        </p:grpSp>
        <p:sp>
          <p:nvSpPr>
            <p:cNvPr id="24" name="직사각형 23"/>
            <p:cNvSpPr>
              <a:spLocks/>
            </p:cNvSpPr>
            <p:nvPr/>
          </p:nvSpPr>
          <p:spPr>
            <a:xfrm>
              <a:off x="107315" y="116840"/>
              <a:ext cx="8929370" cy="6625590"/>
            </a:xfrm>
            <a:prstGeom prst="rect">
              <a:avLst/>
            </a:prstGeom>
            <a:noFill/>
            <a:ln w="25400" cap="flat" cmpd="sng">
              <a:solidFill>
                <a:srgbClr val="646464">
                  <a:alpha val="100000"/>
                </a:srgbClr>
              </a:solidFill>
              <a:prstDash val="lgDash"/>
            </a:ln>
            <a:effectLst>
              <a:outerShdw blurRad="63500" algn="ctr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  <a:cs typeface="+mn-cs"/>
              </a:endParaRPr>
            </a:p>
          </p:txBody>
        </p:sp>
        <p:pic>
          <p:nvPicPr>
            <p:cNvPr id="25" name="그림 24" descr="C:/Users/wnstk/AppData/Roaming/PolarisOffice/ETemp/14716_9824976/image1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539750" y="1964690"/>
              <a:ext cx="2449195" cy="2339975"/>
            </a:xfrm>
            <a:prstGeom prst="rect">
              <a:avLst/>
            </a:prstGeom>
            <a:noFill/>
          </p:spPr>
        </p:pic>
        <p:pic>
          <p:nvPicPr>
            <p:cNvPr id="26" name="그림 25" descr="C:/Users/wnstk/AppData/Roaming/PolarisOffice/ETemp/14716_9824976/image2.jp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3239770" y="1964690"/>
              <a:ext cx="2665095" cy="2339975"/>
            </a:xfrm>
            <a:prstGeom prst="rect">
              <a:avLst/>
            </a:prstGeom>
            <a:noFill/>
          </p:spPr>
        </p:pic>
        <p:sp>
          <p:nvSpPr>
            <p:cNvPr id="28" name="TextBox 27"/>
            <p:cNvSpPr txBox="1">
              <a:spLocks/>
            </p:cNvSpPr>
            <p:nvPr/>
          </p:nvSpPr>
          <p:spPr>
            <a:xfrm>
              <a:off x="1094105" y="4420870"/>
              <a:ext cx="1339215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800" dirty="0">
                  <a:solidFill>
                    <a:schemeClr val="bg1"/>
                  </a:solidFill>
                  <a:latin typeface="맑은 고딕" charset="0"/>
                  <a:ea typeface="맑은 고딕" charset="0"/>
                  <a:cs typeface="+mn-cs"/>
                </a:rPr>
                <a:t>입질감지기</a:t>
              </a:r>
            </a:p>
          </p:txBody>
        </p:sp>
        <p:sp>
          <p:nvSpPr>
            <p:cNvPr id="29" name="TextBox 28"/>
            <p:cNvSpPr txBox="1">
              <a:spLocks/>
            </p:cNvSpPr>
            <p:nvPr/>
          </p:nvSpPr>
          <p:spPr>
            <a:xfrm>
              <a:off x="3746500" y="4426585"/>
              <a:ext cx="1733550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+mn-cs"/>
                </a:rPr>
                <a:t>스마트 낚시 찌</a:t>
              </a:r>
            </a:p>
          </p:txBody>
        </p:sp>
        <p:sp>
          <p:nvSpPr>
            <p:cNvPr id="30" name="TextBox 29"/>
            <p:cNvSpPr txBox="1">
              <a:spLocks/>
            </p:cNvSpPr>
            <p:nvPr/>
          </p:nvSpPr>
          <p:spPr>
            <a:xfrm>
              <a:off x="6180718" y="4420870"/>
              <a:ext cx="2614778" cy="36933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각종 낚시 정보 </a:t>
              </a:r>
              <a:r>
                <a:rPr lang="ko-KR" altLang="en-US" dirty="0" err="1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어플</a:t>
              </a:r>
              <a:endParaRPr lang="ko-KR" altLang="en-US" sz="1800" dirty="0">
                <a:solidFill>
                  <a:schemeClr val="bg1"/>
                </a:solidFill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9302" y="1970971"/>
            <a:ext cx="2247900" cy="2390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5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/>
          <p:cNvSpPr>
            <a:spLocks/>
          </p:cNvSpPr>
          <p:nvPr/>
        </p:nvSpPr>
        <p:spPr>
          <a:xfrm>
            <a:off x="0" y="-635"/>
            <a:ext cx="9145270" cy="6859270"/>
          </a:xfrm>
          <a:prstGeom prst="rect">
            <a:avLst/>
          </a:prstGeom>
          <a:solidFill>
            <a:srgbClr val="2A343E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107315" y="116840"/>
            <a:ext cx="8929370" cy="6625590"/>
            <a:chOff x="107315" y="116840"/>
            <a:chExt cx="8929370" cy="6625590"/>
          </a:xfrm>
        </p:grpSpPr>
        <p:grpSp>
          <p:nvGrpSpPr>
            <p:cNvPr id="2" name="그룹 11"/>
            <p:cNvGrpSpPr/>
            <p:nvPr/>
          </p:nvGrpSpPr>
          <p:grpSpPr>
            <a:xfrm>
              <a:off x="539750" y="476885"/>
              <a:ext cx="4824730" cy="575945"/>
              <a:chOff x="539750" y="476885"/>
              <a:chExt cx="4824730" cy="575945"/>
            </a:xfrm>
          </p:grpSpPr>
          <p:sp>
            <p:nvSpPr>
              <p:cNvPr id="6" name="TextBox 5"/>
              <p:cNvSpPr txBox="1">
                <a:spLocks/>
              </p:cNvSpPr>
              <p:nvPr/>
            </p:nvSpPr>
            <p:spPr>
              <a:xfrm>
                <a:off x="899795" y="476885"/>
                <a:ext cx="4465955" cy="554990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numCol="1" anchor="t">
                <a:spAutoFit/>
              </a:bodyPr>
              <a:lstStyle/>
              <a:p>
                <a:pPr marL="0" indent="0" algn="l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3000">
                    <a:solidFill>
                      <a:srgbClr val="FFFF99"/>
                    </a:solidFill>
                    <a:latin typeface="경기천년제목 Light" charset="0"/>
                    <a:ea typeface="경기천년제목 Light" charset="0"/>
                  </a:rPr>
                  <a:t>3. </a:t>
                </a:r>
                <a:r>
                  <a:rPr lang="ko-KR" altLang="en-US" sz="3000">
                    <a:solidFill>
                      <a:srgbClr val="FFFF99"/>
                    </a:solidFill>
                    <a:latin typeface="경기천년제목 Light" charset="0"/>
                    <a:ea typeface="경기천년제목 Light" charset="0"/>
                  </a:rPr>
                  <a:t>시스템 구성도</a:t>
                </a:r>
              </a:p>
            </p:txBody>
          </p:sp>
          <p:cxnSp>
            <p:nvCxnSpPr>
              <p:cNvPr id="9" name="직선 연결선 8"/>
              <p:cNvCxnSpPr/>
              <p:nvPr/>
            </p:nvCxnSpPr>
            <p:spPr>
              <a:xfrm>
                <a:off x="539750" y="1052830"/>
                <a:ext cx="4609465" cy="1270"/>
              </a:xfrm>
              <a:prstGeom prst="line">
                <a:avLst/>
              </a:prstGeom>
              <a:ln w="25400" cap="flat" cmpd="sng">
                <a:solidFill>
                  <a:srgbClr val="FFFF99">
                    <a:alpha val="100000"/>
                  </a:srgb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직사각형 9"/>
              <p:cNvSpPr>
                <a:spLocks/>
              </p:cNvSpPr>
              <p:nvPr/>
            </p:nvSpPr>
            <p:spPr>
              <a:xfrm>
                <a:off x="539750" y="548640"/>
                <a:ext cx="289560" cy="505460"/>
              </a:xfrm>
              <a:prstGeom prst="rect">
                <a:avLst/>
              </a:prstGeom>
              <a:solidFill>
                <a:srgbClr val="FFFF99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ctr">
                <a:noAutofit/>
              </a:bodyPr>
              <a:lstStyle/>
              <a:p>
                <a:pPr marL="0" indent="0" algn="ctr" defTabSz="914400" eaLnBrk="1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800">
                  <a:solidFill>
                    <a:schemeClr val="bg1"/>
                  </a:solidFill>
                  <a:latin typeface="맑은 고딕" charset="0"/>
                  <a:ea typeface="맑은 고딕" charset="0"/>
                  <a:cs typeface="+mn-cs"/>
                </a:endParaRPr>
              </a:p>
            </p:txBody>
          </p:sp>
        </p:grpSp>
        <p:sp>
          <p:nvSpPr>
            <p:cNvPr id="13" name="직사각형 12"/>
            <p:cNvSpPr>
              <a:spLocks/>
            </p:cNvSpPr>
            <p:nvPr/>
          </p:nvSpPr>
          <p:spPr>
            <a:xfrm>
              <a:off x="107315" y="116840"/>
              <a:ext cx="8930005" cy="6626225"/>
            </a:xfrm>
            <a:prstGeom prst="rect">
              <a:avLst/>
            </a:prstGeom>
            <a:noFill/>
            <a:ln w="25400" cap="flat" cmpd="sng">
              <a:solidFill>
                <a:srgbClr val="646464">
                  <a:alpha val="100000"/>
                </a:srgbClr>
              </a:solidFill>
              <a:prstDash val="lgDash"/>
            </a:ln>
            <a:effectLst>
              <a:outerShdw blurRad="63500" algn="ctr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  <a:cs typeface="+mn-cs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2D27A880-BAA3-4352-B345-0A8E1F449051}"/>
                </a:ext>
              </a:extLst>
            </p:cNvPr>
            <p:cNvGrpSpPr/>
            <p:nvPr/>
          </p:nvGrpSpPr>
          <p:grpSpPr>
            <a:xfrm>
              <a:off x="4210685" y="2777490"/>
              <a:ext cx="1052830" cy="1355090"/>
              <a:chOff x="4210685" y="2777490"/>
              <a:chExt cx="1052830" cy="1355090"/>
            </a:xfrm>
          </p:grpSpPr>
          <p:pic>
            <p:nvPicPr>
              <p:cNvPr id="7" name="그림 6" descr="C:/Users/wnstk/AppData/Roaming/PolarisOffice/ETemp/1392_11500968/image4.jpeg"/>
              <p:cNvPicPr>
                <a:picLocks noChangeAspect="1"/>
              </p:cNvPicPr>
              <p:nvPr/>
            </p:nvPicPr>
            <p:blipFill rotWithShape="1">
              <a:blip r:embed="rId2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4210685" y="2777490"/>
                <a:ext cx="1054100" cy="886460"/>
              </a:xfrm>
              <a:prstGeom prst="rect">
                <a:avLst/>
              </a:prstGeom>
              <a:noFill/>
            </p:spPr>
          </p:pic>
          <p:pic>
            <p:nvPicPr>
              <p:cNvPr id="30" name="그림 29" descr="C:/Users/wnstk/AppData/Roaming/PolarisOffice/ETemp/1392_11500968/image5.png"/>
              <p:cNvPicPr>
                <a:picLocks noChangeAspect="1"/>
              </p:cNvPicPr>
              <p:nvPr/>
            </p:nvPicPr>
            <p:blipFill rotWithShape="1">
              <a:blip r:embed="rId3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4210685" y="3662680"/>
                <a:ext cx="1054100" cy="471805"/>
              </a:xfrm>
              <a:prstGeom prst="rect">
                <a:avLst/>
              </a:prstGeom>
              <a:noFill/>
            </p:spPr>
          </p:pic>
        </p:grpSp>
        <p:pic>
          <p:nvPicPr>
            <p:cNvPr id="17" name="그림 16" descr="C:/Users/wnstk/AppData/Roaming/PolarisOffice/ETemp/1392_11500968/image6.jpeg"/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4497070" y="4900295"/>
              <a:ext cx="681355" cy="681355"/>
            </a:xfrm>
            <a:prstGeom prst="rect">
              <a:avLst/>
            </a:prstGeom>
            <a:noFill/>
          </p:spPr>
        </p:pic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0D08DA36-4971-4719-8313-E57D1F449ABD}"/>
                </a:ext>
              </a:extLst>
            </p:cNvPr>
            <p:cNvGrpSpPr/>
            <p:nvPr/>
          </p:nvGrpSpPr>
          <p:grpSpPr>
            <a:xfrm>
              <a:off x="2834640" y="5140325"/>
              <a:ext cx="829945" cy="1164590"/>
              <a:chOff x="2834640" y="5140325"/>
              <a:chExt cx="829945" cy="1164590"/>
            </a:xfrm>
          </p:grpSpPr>
          <p:pic>
            <p:nvPicPr>
              <p:cNvPr id="20" name="그림 19" descr="C:/Users/wnstk/AppData/Roaming/PolarisOffice/ETemp/1392_11500968/image7.jpeg"/>
              <p:cNvPicPr>
                <a:picLocks noChangeAspect="1"/>
              </p:cNvPicPr>
              <p:nvPr/>
            </p:nvPicPr>
            <p:blipFill rotWithShape="1">
              <a:blip r:embed="rId5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834640" y="5140325"/>
                <a:ext cx="831215" cy="746760"/>
              </a:xfrm>
              <a:prstGeom prst="rect">
                <a:avLst/>
              </a:prstGeom>
              <a:noFill/>
            </p:spPr>
          </p:pic>
          <p:pic>
            <p:nvPicPr>
              <p:cNvPr id="35" name="그림 34" descr="C:/Users/wnstk/AppData/Roaming/PolarisOffice/ETemp/1392_11500968/image8.png"/>
              <p:cNvPicPr>
                <a:picLocks noChangeAspect="1"/>
              </p:cNvPicPr>
              <p:nvPr/>
            </p:nvPicPr>
            <p:blipFill rotWithShape="1">
              <a:blip r:embed="rId6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834640" y="5873115"/>
                <a:ext cx="831215" cy="432435"/>
              </a:xfrm>
              <a:prstGeom prst="rect">
                <a:avLst/>
              </a:prstGeom>
              <a:noFill/>
            </p:spPr>
          </p:pic>
        </p:grpSp>
        <p:pic>
          <p:nvPicPr>
            <p:cNvPr id="32" name="그림 31" descr="C:/Users/wnstk/AppData/Roaming/PolarisOffice/ETemp/1392_11500968/image9.gif"/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690880" y="2165985"/>
              <a:ext cx="1856105" cy="1293495"/>
            </a:xfrm>
            <a:prstGeom prst="rect">
              <a:avLst/>
            </a:prstGeom>
            <a:noFill/>
          </p:spPr>
        </p:pic>
        <p:pic>
          <p:nvPicPr>
            <p:cNvPr id="38" name="그림 37" descr="C:/Users/wnstk/AppData/Roaming/PolarisOffice/ETemp/1392_11500968/image10.png"/>
            <p:cNvPicPr>
              <a:picLocks noChangeAspect="1"/>
            </p:cNvPicPr>
            <p:nvPr/>
          </p:nvPicPr>
          <p:blipFill rotWithShape="1"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899795" y="3319145"/>
              <a:ext cx="793115" cy="751205"/>
            </a:xfrm>
            <a:prstGeom prst="rect">
              <a:avLst/>
            </a:prstGeom>
            <a:noFill/>
          </p:spPr>
        </p:pic>
        <p:pic>
          <p:nvPicPr>
            <p:cNvPr id="36" name="그림 35" descr="C:/Users/wnstk/AppData/Roaming/PolarisOffice/ETemp/1392_11500968/image11.png"/>
            <p:cNvPicPr>
              <a:picLocks noChangeAspect="1"/>
            </p:cNvPicPr>
            <p:nvPr/>
          </p:nvPicPr>
          <p:blipFill rotWithShape="1"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1691640" y="3319145"/>
              <a:ext cx="855345" cy="751205"/>
            </a:xfrm>
            <a:prstGeom prst="rect">
              <a:avLst/>
            </a:prstGeom>
            <a:noFill/>
          </p:spPr>
        </p:pic>
        <p:pic>
          <p:nvPicPr>
            <p:cNvPr id="40" name="그림 39" descr="C:/Users/wnstk/AppData/Roaming/PolarisOffice/ETemp/1392_11500968/image12.png"/>
            <p:cNvPicPr>
              <a:picLocks noChangeAspect="1"/>
            </p:cNvPicPr>
            <p:nvPr/>
          </p:nvPicPr>
          <p:blipFill rotWithShape="1">
            <a:blip r:embed="rId10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5868035" y="1532890"/>
              <a:ext cx="1801495" cy="634365"/>
            </a:xfrm>
            <a:prstGeom prst="rect">
              <a:avLst/>
            </a:prstGeom>
            <a:noFill/>
          </p:spPr>
        </p:pic>
        <p:pic>
          <p:nvPicPr>
            <p:cNvPr id="42" name="그림 41" descr="C:/Users/wnstk/AppData/Roaming/PolarisOffice/ETemp/1392_11500968/image13.png"/>
            <p:cNvPicPr>
              <a:picLocks noChangeAspect="1"/>
            </p:cNvPicPr>
            <p:nvPr/>
          </p:nvPicPr>
          <p:blipFill rotWithShape="1">
            <a:blip r:embed="rId11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2908300" y="1390650"/>
              <a:ext cx="756920" cy="898525"/>
            </a:xfrm>
            <a:prstGeom prst="rect">
              <a:avLst/>
            </a:prstGeom>
            <a:noFill/>
          </p:spPr>
        </p:pic>
        <p:pic>
          <p:nvPicPr>
            <p:cNvPr id="46" name="그림 45" descr="C:/Users/wnstk/AppData/Roaming/PolarisOffice/ETemp/1392_11500968/image14.jpeg"/>
            <p:cNvPicPr>
              <a:picLocks noChangeAspect="1"/>
            </p:cNvPicPr>
            <p:nvPr/>
          </p:nvPicPr>
          <p:blipFill rotWithShape="1">
            <a:blip r:embed="rId1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>
              <a:off x="6866255" y="2970530"/>
              <a:ext cx="1409065" cy="997585"/>
            </a:xfrm>
            <a:prstGeom prst="rect">
              <a:avLst/>
            </a:prstGeom>
            <a:noFill/>
          </p:spPr>
        </p:pic>
      </p:grpSp>
      <p:cxnSp>
        <p:nvCxnSpPr>
          <p:cNvPr id="51" name="도형 50"/>
          <p:cNvCxnSpPr/>
          <p:nvPr/>
        </p:nvCxnSpPr>
        <p:spPr>
          <a:xfrm>
            <a:off x="2666365" y="3489325"/>
            <a:ext cx="1380490" cy="635"/>
          </a:xfrm>
          <a:prstGeom prst="straightConnector1">
            <a:avLst/>
          </a:prstGeom>
          <a:ln w="19050" cap="flat" cmpd="sng">
            <a:solidFill>
              <a:srgbClr val="FFFF99">
                <a:alpha val="100000"/>
              </a:srgbClr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도형 51"/>
          <p:cNvCxnSpPr/>
          <p:nvPr/>
        </p:nvCxnSpPr>
        <p:spPr>
          <a:xfrm>
            <a:off x="3763645" y="2074545"/>
            <a:ext cx="703580" cy="609600"/>
          </a:xfrm>
          <a:prstGeom prst="straightConnector1">
            <a:avLst/>
          </a:prstGeom>
          <a:ln w="19050" cap="flat" cmpd="sng">
            <a:solidFill>
              <a:srgbClr val="FFFF99">
                <a:alpha val="100000"/>
              </a:srgbClr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도형 52"/>
          <p:cNvCxnSpPr/>
          <p:nvPr/>
        </p:nvCxnSpPr>
        <p:spPr>
          <a:xfrm flipH="1" flipV="1">
            <a:off x="4783455" y="4226560"/>
            <a:ext cx="17780" cy="600710"/>
          </a:xfrm>
          <a:prstGeom prst="straightConnector1">
            <a:avLst/>
          </a:prstGeom>
          <a:ln w="19050" cap="flat" cmpd="sng">
            <a:solidFill>
              <a:srgbClr val="FFFF99">
                <a:alpha val="100000"/>
              </a:srgbClr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도형 54"/>
          <p:cNvCxnSpPr/>
          <p:nvPr/>
        </p:nvCxnSpPr>
        <p:spPr>
          <a:xfrm flipV="1">
            <a:off x="5412740" y="2245995"/>
            <a:ext cx="1043305" cy="526415"/>
          </a:xfrm>
          <a:prstGeom prst="straightConnector1">
            <a:avLst/>
          </a:prstGeom>
          <a:ln w="19050" cap="flat" cmpd="sng">
            <a:solidFill>
              <a:srgbClr val="FFFF99">
                <a:alpha val="100000"/>
              </a:srgbClr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도형 55"/>
          <p:cNvCxnSpPr/>
          <p:nvPr/>
        </p:nvCxnSpPr>
        <p:spPr>
          <a:xfrm flipV="1">
            <a:off x="3771900" y="5220970"/>
            <a:ext cx="669290" cy="300355"/>
          </a:xfrm>
          <a:prstGeom prst="straightConnector1">
            <a:avLst/>
          </a:prstGeom>
          <a:ln w="19050" cap="flat" cmpd="sng">
            <a:solidFill>
              <a:srgbClr val="FFFF99">
                <a:alpha val="100000"/>
              </a:srgbClr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텍스트 상자 57"/>
          <p:cNvSpPr txBox="1">
            <a:spLocks/>
          </p:cNvSpPr>
          <p:nvPr/>
        </p:nvSpPr>
        <p:spPr>
          <a:xfrm>
            <a:off x="3978275" y="1612265"/>
            <a:ext cx="1363980" cy="5238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>
                <a:solidFill>
                  <a:srgbClr val="FFFF99"/>
                </a:solidFill>
                <a:latin typeface="맑은 고딕" charset="0"/>
                <a:ea typeface="맑은 고딕" charset="0"/>
              </a:rPr>
              <a:t>- 게시물 저장  - API 제공</a:t>
            </a:r>
            <a:endParaRPr lang="ko-KR" altLang="en-US" sz="1400">
              <a:solidFill>
                <a:srgbClr val="FFFF9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0" name="텍스트 상자 59"/>
          <p:cNvSpPr txBox="1">
            <a:spLocks/>
          </p:cNvSpPr>
          <p:nvPr/>
        </p:nvSpPr>
        <p:spPr>
          <a:xfrm>
            <a:off x="2529205" y="2901950"/>
            <a:ext cx="1761490" cy="5238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 dirty="0">
                <a:solidFill>
                  <a:srgbClr val="FFFF99"/>
                </a:solidFill>
                <a:latin typeface="맑은 고딕" charset="0"/>
                <a:ea typeface="맑은 고딕" charset="0"/>
              </a:rPr>
              <a:t>- </a:t>
            </a:r>
            <a:r>
              <a:rPr sz="1400" dirty="0" err="1">
                <a:solidFill>
                  <a:srgbClr val="FFFF99"/>
                </a:solidFill>
                <a:latin typeface="맑은 고딕" charset="0"/>
                <a:ea typeface="맑은 고딕" charset="0"/>
              </a:rPr>
              <a:t>입질</a:t>
            </a:r>
            <a:r>
              <a:rPr sz="1400" dirty="0">
                <a:solidFill>
                  <a:srgbClr val="FFFF99"/>
                </a:solidFill>
                <a:latin typeface="맑은 고딕" charset="0"/>
                <a:ea typeface="맑은 고딕" charset="0"/>
              </a:rPr>
              <a:t> </a:t>
            </a:r>
            <a:r>
              <a:rPr sz="1400" dirty="0" err="1">
                <a:solidFill>
                  <a:srgbClr val="FFFF99"/>
                </a:solidFill>
                <a:latin typeface="맑은 고딕" charset="0"/>
                <a:ea typeface="맑은 고딕" charset="0"/>
              </a:rPr>
              <a:t>감지</a:t>
            </a:r>
            <a:r>
              <a:rPr sz="1400" dirty="0">
                <a:solidFill>
                  <a:srgbClr val="FFFF99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dirty="0" smtClean="0">
                <a:solidFill>
                  <a:srgbClr val="FFFF99"/>
                </a:solidFill>
                <a:latin typeface="맑은 고딕" charset="0"/>
                <a:ea typeface="맑은 고딕" charset="0"/>
              </a:rPr>
              <a:t>알림</a:t>
            </a:r>
            <a:endParaRPr lang="ko-KR" altLang="en-US" sz="1400" dirty="0">
              <a:solidFill>
                <a:srgbClr val="FFFF99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 dirty="0">
                <a:solidFill>
                  <a:srgbClr val="FFFF99"/>
                </a:solidFill>
                <a:latin typeface="맑은 고딕" charset="0"/>
                <a:ea typeface="맑은 고딕" charset="0"/>
              </a:rPr>
              <a:t>- </a:t>
            </a:r>
            <a:r>
              <a:rPr sz="1400" dirty="0" err="1">
                <a:solidFill>
                  <a:srgbClr val="FFFF99"/>
                </a:solidFill>
                <a:latin typeface="맑은 고딕" charset="0"/>
                <a:ea typeface="맑은 고딕" charset="0"/>
              </a:rPr>
              <a:t>블루투스</a:t>
            </a:r>
            <a:r>
              <a:rPr sz="1400" dirty="0">
                <a:solidFill>
                  <a:srgbClr val="FFFF99"/>
                </a:solidFill>
                <a:latin typeface="맑은 고딕" charset="0"/>
                <a:ea typeface="맑은 고딕" charset="0"/>
              </a:rPr>
              <a:t> </a:t>
            </a:r>
            <a:r>
              <a:rPr sz="1400" dirty="0" err="1">
                <a:solidFill>
                  <a:srgbClr val="FFFF99"/>
                </a:solidFill>
                <a:latin typeface="맑은 고딕" charset="0"/>
                <a:ea typeface="맑은 고딕" charset="0"/>
              </a:rPr>
              <a:t>연동</a:t>
            </a:r>
            <a:endParaRPr lang="ko-KR" altLang="en-US" sz="1400" dirty="0">
              <a:solidFill>
                <a:srgbClr val="FFFF9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1" name="텍스트 상자 60"/>
          <p:cNvSpPr txBox="1">
            <a:spLocks/>
          </p:cNvSpPr>
          <p:nvPr/>
        </p:nvSpPr>
        <p:spPr>
          <a:xfrm>
            <a:off x="6013450" y="2344420"/>
            <a:ext cx="1719580" cy="5238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>
                <a:solidFill>
                  <a:srgbClr val="FFFF99"/>
                </a:solidFill>
                <a:latin typeface="맑은 고딕" charset="0"/>
                <a:ea typeface="맑은 고딕" charset="0"/>
              </a:rPr>
              <a:t>- 실시간 스트리밍</a:t>
            </a:r>
            <a:endParaRPr lang="ko-KR" altLang="en-US" sz="1400">
              <a:solidFill>
                <a:srgbClr val="FFFF99"/>
              </a:solidFill>
              <a:latin typeface="맑은 고딕" charset="0"/>
              <a:ea typeface="맑은 고딕" charset="0"/>
            </a:endParaRPr>
          </a:p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>
                <a:solidFill>
                  <a:srgbClr val="FFFF99"/>
                </a:solidFill>
                <a:latin typeface="맑은 고딕" charset="0"/>
                <a:ea typeface="맑은 고딕" charset="0"/>
              </a:rPr>
              <a:t>- wowza 서버 제공</a:t>
            </a:r>
            <a:endParaRPr lang="ko-KR" altLang="en-US" sz="1400">
              <a:solidFill>
                <a:srgbClr val="FFFF9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2" name="텍스트 상자 61"/>
          <p:cNvSpPr txBox="1">
            <a:spLocks/>
          </p:cNvSpPr>
          <p:nvPr/>
        </p:nvSpPr>
        <p:spPr>
          <a:xfrm>
            <a:off x="5455920" y="3484245"/>
            <a:ext cx="1179830" cy="5238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>
                <a:solidFill>
                  <a:srgbClr val="FFFF99"/>
                </a:solidFill>
                <a:latin typeface="맑은 고딕" charset="0"/>
                <a:ea typeface="맑은 고딕" charset="0"/>
              </a:rPr>
              <a:t>- 각종 낚시 정보 제공</a:t>
            </a:r>
            <a:endParaRPr lang="ko-KR" altLang="en-US" sz="1400">
              <a:solidFill>
                <a:srgbClr val="FFFF99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3" name="도형 62"/>
          <p:cNvCxnSpPr/>
          <p:nvPr/>
        </p:nvCxnSpPr>
        <p:spPr>
          <a:xfrm flipV="1">
            <a:off x="5392420" y="3403600"/>
            <a:ext cx="1252220" cy="8890"/>
          </a:xfrm>
          <a:prstGeom prst="straightConnector1">
            <a:avLst/>
          </a:prstGeom>
          <a:ln w="19050" cap="flat" cmpd="sng">
            <a:solidFill>
              <a:srgbClr val="FFFF99">
                <a:alpha val="100000"/>
              </a:srgbClr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텍스트 상자 63"/>
          <p:cNvSpPr txBox="1">
            <a:spLocks/>
          </p:cNvSpPr>
          <p:nvPr/>
        </p:nvSpPr>
        <p:spPr>
          <a:xfrm>
            <a:off x="2237105" y="4401820"/>
            <a:ext cx="2516505" cy="7391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400">
                <a:solidFill>
                  <a:srgbClr val="FFFF99"/>
                </a:solidFill>
                <a:latin typeface="맑은 고딕" charset="0"/>
                <a:ea typeface="맑은 고딕" charset="0"/>
              </a:rPr>
              <a:t>- 입질 감지, 회원, 낚시 정보 데이터 저장 및 저장된 데이터 사용</a:t>
            </a:r>
            <a:endParaRPr lang="ko-KR" altLang="en-US" sz="1400">
              <a:solidFill>
                <a:srgbClr val="FFFF9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/>
          <p:cNvSpPr/>
          <p:nvPr/>
        </p:nvSpPr>
        <p:spPr>
          <a:xfrm>
            <a:off x="-26773" y="0"/>
            <a:ext cx="9144635" cy="6858635"/>
          </a:xfrm>
          <a:prstGeom prst="rect">
            <a:avLst/>
          </a:prstGeom>
          <a:solidFill>
            <a:srgbClr val="2A343E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ko-KR" altLang="en-US" sz="1800">
              <a:latin typeface="맑은 고딕"/>
              <a:ea typeface="맑은 고딕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39750" y="476885"/>
            <a:ext cx="4825365" cy="576580"/>
            <a:chOff x="539750" y="476885"/>
            <a:chExt cx="4825365" cy="576580"/>
          </a:xfrm>
        </p:grpSpPr>
        <p:sp>
          <p:nvSpPr>
            <p:cNvPr id="6" name="텍스트 상자 5"/>
            <p:cNvSpPr txBox="1"/>
            <p:nvPr/>
          </p:nvSpPr>
          <p:spPr>
            <a:xfrm>
              <a:off x="899795" y="476885"/>
              <a:ext cx="4465320" cy="54038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sz="3000" dirty="0">
                  <a:solidFill>
                    <a:srgbClr val="FFFF99"/>
                  </a:solidFill>
                  <a:latin typeface="경기천년제목 Light"/>
                  <a:ea typeface="경기천년제목 Light"/>
                </a:rPr>
                <a:t>4. </a:t>
              </a:r>
              <a:r>
                <a:rPr sz="3000" dirty="0" err="1">
                  <a:solidFill>
                    <a:srgbClr val="FFFF99"/>
                  </a:solidFill>
                  <a:latin typeface="경기천년제목 Light"/>
                  <a:ea typeface="경기천년제목 Light"/>
                </a:rPr>
                <a:t>시스템</a:t>
              </a:r>
              <a:r>
                <a:rPr sz="3000" dirty="0">
                  <a:solidFill>
                    <a:srgbClr val="FFFF99"/>
                  </a:solidFill>
                  <a:latin typeface="경기천년제목 Light"/>
                  <a:ea typeface="경기천년제목 Light"/>
                </a:rPr>
                <a:t> </a:t>
              </a:r>
              <a:r>
                <a:rPr sz="3000" dirty="0" err="1">
                  <a:solidFill>
                    <a:srgbClr val="FFFF99"/>
                  </a:solidFill>
                  <a:latin typeface="경기천년제목 Light"/>
                  <a:ea typeface="경기천년제목 Light"/>
                </a:rPr>
                <a:t>시나리오</a:t>
              </a:r>
              <a:endParaRPr lang="ko-KR" altLang="en-US" sz="3000" dirty="0">
                <a:solidFill>
                  <a:srgbClr val="FFFF99"/>
                </a:solidFill>
                <a:latin typeface="경기천년제목 Light"/>
                <a:ea typeface="경기천년제목 Light"/>
              </a:endParaRPr>
            </a:p>
          </p:txBody>
        </p:sp>
        <p:cxnSp>
          <p:nvCxnSpPr>
            <p:cNvPr id="9" name="도형 8"/>
            <p:cNvCxnSpPr/>
            <p:nvPr/>
          </p:nvCxnSpPr>
          <p:spPr>
            <a:xfrm>
              <a:off x="539750" y="1052830"/>
              <a:ext cx="4608830" cy="635"/>
            </a:xfrm>
            <a:prstGeom prst="line">
              <a:avLst/>
            </a:prstGeom>
            <a:ln w="25400" cap="flat" cmpd="sng">
              <a:solidFill>
                <a:srgbClr val="FFFF99">
                  <a:alpha val="10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도형 9"/>
            <p:cNvSpPr/>
            <p:nvPr/>
          </p:nvSpPr>
          <p:spPr>
            <a:xfrm>
              <a:off x="539750" y="548640"/>
              <a:ext cx="288925" cy="504825"/>
            </a:xfrm>
            <a:prstGeom prst="rect">
              <a:avLst/>
            </a:prstGeom>
            <a:solidFill>
              <a:srgbClr val="FFFF99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ko-KR" altLang="en-US" sz="1800">
                <a:solidFill>
                  <a:schemeClr val="bg1"/>
                </a:solidFill>
                <a:latin typeface="맑은 고딕"/>
                <a:ea typeface="맑은 고딕"/>
              </a:endParaRPr>
            </a:p>
          </p:txBody>
        </p:sp>
      </p:grpSp>
      <p:sp>
        <p:nvSpPr>
          <p:cNvPr id="13" name="도형 12"/>
          <p:cNvSpPr/>
          <p:nvPr/>
        </p:nvSpPr>
        <p:spPr>
          <a:xfrm>
            <a:off x="107315" y="116840"/>
            <a:ext cx="8929370" cy="6625590"/>
          </a:xfrm>
          <a:prstGeom prst="rect">
            <a:avLst/>
          </a:prstGeom>
          <a:noFill/>
          <a:ln w="25400" cap="flat" cmpd="sng">
            <a:solidFill>
              <a:srgbClr val="646464">
                <a:alpha val="100000"/>
              </a:srgbClr>
            </a:solidFill>
            <a:prstDash val="lgDash"/>
          </a:ln>
          <a:effectLst>
            <a:outerShdw blurRad="635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ko-KR" altLang="en-US" sz="180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pic>
        <p:nvPicPr>
          <p:cNvPr id="52" name="그림 51" descr="C:/Users/wnstk/AppData/Roaming/PolarisOffice/ETemp/14716_9824976/fImage1471763308427.jpeg"/>
          <p:cNvPicPr>
            <a:picLocks noChangeAspect="1"/>
          </p:cNvPicPr>
          <p:nvPr/>
        </p:nvPicPr>
        <p:blipFill rotWithShape="1">
          <a:blip r:embed="rId26"/>
          <a:srcRect/>
          <a:stretch>
            <a:fillRect/>
          </a:stretch>
        </p:blipFill>
        <p:spPr>
          <a:xfrm>
            <a:off x="258046" y="1412776"/>
            <a:ext cx="7921625" cy="5080635"/>
          </a:xfrm>
          <a:prstGeom prst="rect">
            <a:avLst/>
          </a:prstGeom>
          <a:noFill/>
        </p:spPr>
      </p:pic>
      <p:pic>
        <p:nvPicPr>
          <p:cNvPr id="60" name="그림 59"/>
          <p:cNvPicPr>
            <a:picLocks noChangeAspect="1"/>
          </p:cNvPicPr>
          <p:nvPr/>
        </p:nvPicPr>
        <p:blipFill rotWithShape="1">
          <a:blip r:embed="rId27"/>
          <a:stretch>
            <a:fillRect/>
          </a:stretch>
        </p:blipFill>
        <p:spPr>
          <a:xfrm>
            <a:off x="258046" y="1412776"/>
            <a:ext cx="7867365" cy="5080635"/>
          </a:xfrm>
          <a:prstGeom prst="rect">
            <a:avLst/>
          </a:prstGeom>
        </p:spPr>
      </p:pic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28"/>
          <a:stretch>
            <a:fillRect/>
          </a:stretch>
        </p:blipFill>
        <p:spPr>
          <a:xfrm>
            <a:off x="203785" y="1412776"/>
            <a:ext cx="7921625" cy="5091881"/>
          </a:xfrm>
          <a:prstGeom prst="rect">
            <a:avLst/>
          </a:prstGeom>
        </p:spPr>
      </p:pic>
      <p:pic>
        <p:nvPicPr>
          <p:cNvPr id="3" name="KakaoTalk_Audio_20191211_0227_41_65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64288" y="442210"/>
            <a:ext cx="487363" cy="487363"/>
          </a:xfrm>
          <a:prstGeom prst="rect">
            <a:avLst/>
          </a:prstGeom>
        </p:spPr>
      </p:pic>
      <p:pic>
        <p:nvPicPr>
          <p:cNvPr id="4" name="KakaoTalk_Audio_20191211_0227_52_995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64288" y="442209"/>
            <a:ext cx="487363" cy="487363"/>
          </a:xfrm>
          <a:prstGeom prst="rect">
            <a:avLst/>
          </a:prstGeom>
        </p:spPr>
      </p:pic>
      <p:pic>
        <p:nvPicPr>
          <p:cNvPr id="5" name="KakaoTalk_Audio_20191211_0227_58_838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64287" y="431764"/>
            <a:ext cx="487363" cy="487363"/>
          </a:xfrm>
          <a:prstGeom prst="rect">
            <a:avLst/>
          </a:prstGeom>
        </p:spPr>
      </p:pic>
      <p:pic>
        <p:nvPicPr>
          <p:cNvPr id="7" name="KakaoTalk_Audio_20191211_0228_07_635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71263" y="421318"/>
            <a:ext cx="487363" cy="487363"/>
          </a:xfrm>
          <a:prstGeom prst="rect">
            <a:avLst/>
          </a:prstGeom>
        </p:spPr>
      </p:pic>
      <p:pic>
        <p:nvPicPr>
          <p:cNvPr id="8" name="KakaoTalk_Audio_20191211_0228_14_309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61109" y="441430"/>
            <a:ext cx="487363" cy="487363"/>
          </a:xfrm>
          <a:prstGeom prst="rect">
            <a:avLst/>
          </a:prstGeom>
        </p:spPr>
      </p:pic>
      <p:pic>
        <p:nvPicPr>
          <p:cNvPr id="11" name="KakaoTalk_Audio_20191211_0239_11_683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57311" y="441431"/>
            <a:ext cx="487363" cy="487363"/>
          </a:xfrm>
          <a:prstGeom prst="rect">
            <a:avLst/>
          </a:prstGeom>
        </p:spPr>
      </p:pic>
      <p:pic>
        <p:nvPicPr>
          <p:cNvPr id="12" name="KakaoTalk_Audio_20191211_0228_21_735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90604" y="441432"/>
            <a:ext cx="487363" cy="487363"/>
          </a:xfrm>
          <a:prstGeom prst="rect">
            <a:avLst/>
          </a:prstGeom>
        </p:spPr>
      </p:pic>
      <p:pic>
        <p:nvPicPr>
          <p:cNvPr id="14" name="KakaoTalk_Audio_20191211_0228_45_800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61110" y="441433"/>
            <a:ext cx="487363" cy="487363"/>
          </a:xfrm>
          <a:prstGeom prst="rect">
            <a:avLst/>
          </a:prstGeom>
        </p:spPr>
      </p:pic>
      <p:pic>
        <p:nvPicPr>
          <p:cNvPr id="15" name="KakaoTalk_Audio_20191211_0229_15_160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71263" y="441434"/>
            <a:ext cx="487363" cy="487363"/>
          </a:xfrm>
          <a:prstGeom prst="rect">
            <a:avLst/>
          </a:prstGeom>
        </p:spPr>
      </p:pic>
      <p:pic>
        <p:nvPicPr>
          <p:cNvPr id="16" name="KakaoTalk_Audio_20191211_0228_51_639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55723" y="428023"/>
            <a:ext cx="487363" cy="48736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30"/>
          <a:stretch>
            <a:fillRect/>
          </a:stretch>
        </p:blipFill>
        <p:spPr>
          <a:xfrm>
            <a:off x="230916" y="1436634"/>
            <a:ext cx="7921624" cy="5068023"/>
          </a:xfrm>
          <a:prstGeom prst="rect">
            <a:avLst/>
          </a:prstGeom>
        </p:spPr>
      </p:pic>
      <p:pic>
        <p:nvPicPr>
          <p:cNvPr id="17" name="KakaoTalk_Audio_20191211_0228_59_192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57311" y="442208"/>
            <a:ext cx="487363" cy="487363"/>
          </a:xfrm>
          <a:prstGeom prst="rect">
            <a:avLst/>
          </a:prstGeom>
        </p:spPr>
      </p:pic>
      <p:pic>
        <p:nvPicPr>
          <p:cNvPr id="18" name="KakaoTalk_Audio_20191211_0229_09_205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 rotWithShape="1">
          <a:blip r:embed="rId29"/>
          <a:stretch>
            <a:fillRect/>
          </a:stretch>
        </p:blipFill>
        <p:spPr>
          <a:xfrm>
            <a:off x="7171263" y="455621"/>
            <a:ext cx="487363" cy="487363"/>
          </a:xfrm>
          <a:prstGeom prst="rect">
            <a:avLst/>
          </a:prstGeom>
        </p:spPr>
      </p:pic>
      <p:pic>
        <p:nvPicPr>
          <p:cNvPr id="65" name="그림 64"/>
          <p:cNvPicPr>
            <a:picLocks noChangeAspect="1"/>
          </p:cNvPicPr>
          <p:nvPr/>
        </p:nvPicPr>
        <p:blipFill rotWithShape="1">
          <a:blip r:embed="rId31"/>
          <a:stretch>
            <a:fillRect/>
          </a:stretch>
        </p:blipFill>
        <p:spPr>
          <a:xfrm>
            <a:off x="258046" y="1436634"/>
            <a:ext cx="7921625" cy="5080635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/>
        </p:nvPicPr>
        <p:blipFill rotWithShape="1">
          <a:blip r:embed="rId32"/>
          <a:stretch>
            <a:fillRect/>
          </a:stretch>
        </p:blipFill>
        <p:spPr>
          <a:xfrm>
            <a:off x="217579" y="1436634"/>
            <a:ext cx="7962092" cy="5080635"/>
          </a:xfrm>
          <a:prstGeom prst="rect">
            <a:avLst/>
          </a:prstGeom>
        </p:spPr>
      </p:pic>
      <p:grpSp>
        <p:nvGrpSpPr>
          <p:cNvPr id="76" name="그룹 75"/>
          <p:cNvGrpSpPr/>
          <p:nvPr/>
        </p:nvGrpSpPr>
        <p:grpSpPr>
          <a:xfrm>
            <a:off x="2488826" y="293077"/>
            <a:ext cx="2163125" cy="1512168"/>
            <a:chOff x="6210149" y="1556792"/>
            <a:chExt cx="1674218" cy="1512168"/>
          </a:xfrm>
          <a:solidFill>
            <a:schemeClr val="bg1"/>
          </a:solidFill>
        </p:grpSpPr>
        <p:sp>
          <p:nvSpPr>
            <p:cNvPr id="74" name="타원형 설명선 73"/>
            <p:cNvSpPr/>
            <p:nvPr/>
          </p:nvSpPr>
          <p:spPr>
            <a:xfrm>
              <a:off x="6210149" y="1556792"/>
              <a:ext cx="1674218" cy="1512168"/>
            </a:xfrm>
            <a:prstGeom prst="wedgeEllipseCallout">
              <a:avLst>
                <a:gd name="adj1" fmla="val -20833"/>
                <a:gd name="adj2" fmla="val 62500"/>
              </a:avLst>
            </a:prstGeom>
            <a:grpFill/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6323249" y="2038230"/>
              <a:ext cx="1461952" cy="553998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500" dirty="0"/>
                <a:t>아 지루해</a:t>
              </a:r>
              <a:r>
                <a:rPr lang="en-US" altLang="ko-KR" sz="1500" dirty="0"/>
                <a:t>..</a:t>
              </a:r>
              <a:r>
                <a:rPr lang="ko-KR" altLang="en-US" sz="1500" dirty="0"/>
                <a:t> </a:t>
              </a:r>
            </a:p>
            <a:p>
              <a:pPr>
                <a:defRPr/>
              </a:pPr>
              <a:r>
                <a:rPr lang="ko-KR" altLang="en-US" sz="1500" dirty="0"/>
                <a:t>핸드폰이나 봐야지</a:t>
              </a:r>
            </a:p>
          </p:txBody>
        </p:sp>
      </p:grpSp>
      <p:grpSp>
        <p:nvGrpSpPr>
          <p:cNvPr id="80" name="그룹 79"/>
          <p:cNvGrpSpPr/>
          <p:nvPr/>
        </p:nvGrpSpPr>
        <p:grpSpPr>
          <a:xfrm>
            <a:off x="5457055" y="349675"/>
            <a:ext cx="2627786" cy="1224136"/>
            <a:chOff x="1043607" y="1556792"/>
            <a:chExt cx="2627786" cy="1224136"/>
          </a:xfrm>
        </p:grpSpPr>
        <p:sp>
          <p:nvSpPr>
            <p:cNvPr id="78" name="타원형 설명선 77"/>
            <p:cNvSpPr/>
            <p:nvPr/>
          </p:nvSpPr>
          <p:spPr>
            <a:xfrm>
              <a:off x="1043607" y="1556792"/>
              <a:ext cx="1576915" cy="1224136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187623" y="1916832"/>
              <a:ext cx="2483770" cy="5482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500" dirty="0"/>
                <a:t>너 그러다 </a:t>
              </a:r>
            </a:p>
            <a:p>
              <a:pPr>
                <a:defRPr/>
              </a:pPr>
              <a:r>
                <a:rPr lang="ko-KR" altLang="en-US" sz="1500" dirty="0" err="1"/>
                <a:t>고기놓친다</a:t>
              </a:r>
              <a:r>
                <a:rPr lang="en-US" altLang="ko-KR" sz="1500" dirty="0"/>
                <a:t>??</a:t>
              </a:r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2327992" y="120176"/>
            <a:ext cx="2563258" cy="1933270"/>
            <a:chOff x="1115614" y="1644230"/>
            <a:chExt cx="1852583" cy="1224136"/>
          </a:xfrm>
          <a:solidFill>
            <a:schemeClr val="bg1"/>
          </a:solidFill>
        </p:grpSpPr>
        <p:sp>
          <p:nvSpPr>
            <p:cNvPr id="82" name="타원형 설명선 81"/>
            <p:cNvSpPr/>
            <p:nvPr/>
          </p:nvSpPr>
          <p:spPr>
            <a:xfrm>
              <a:off x="1115614" y="1644230"/>
              <a:ext cx="1852583" cy="1224136"/>
            </a:xfrm>
            <a:prstGeom prst="wedgeEllipseCallout">
              <a:avLst>
                <a:gd name="adj1" fmla="val -20833"/>
                <a:gd name="adj2" fmla="val 62500"/>
              </a:avLst>
            </a:prstGeom>
            <a:grpFill/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408990" y="1951764"/>
              <a:ext cx="1359708" cy="64311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500" dirty="0"/>
                <a:t>야</a:t>
              </a:r>
              <a:r>
                <a:rPr lang="en-US" altLang="ko-KR" sz="1500" dirty="0"/>
                <a:t>...</a:t>
              </a:r>
              <a:r>
                <a:rPr lang="ko-KR" altLang="en-US" sz="1500" dirty="0" err="1"/>
                <a:t>이거봐</a:t>
              </a:r>
              <a:r>
                <a:rPr lang="en-US" altLang="ko-KR" sz="1500" dirty="0"/>
                <a:t>...</a:t>
              </a:r>
            </a:p>
            <a:p>
              <a:pPr>
                <a:defRPr/>
              </a:pPr>
              <a:r>
                <a:rPr lang="ko-KR" altLang="en-US" sz="1500" dirty="0"/>
                <a:t>이사람 지금</a:t>
              </a:r>
            </a:p>
            <a:p>
              <a:pPr>
                <a:defRPr/>
              </a:pPr>
              <a:r>
                <a:rPr lang="ko-KR" altLang="en-US" sz="1500" dirty="0" err="1">
                  <a:solidFill>
                    <a:srgbClr val="FF0000"/>
                  </a:solidFill>
                </a:rPr>
                <a:t>스트리밍</a:t>
              </a:r>
              <a:r>
                <a:rPr lang="ko-KR" altLang="en-US" sz="1500" dirty="0" err="1"/>
                <a:t>하는데</a:t>
              </a:r>
              <a:endParaRPr lang="ko-KR" altLang="en-US" sz="1500" dirty="0"/>
            </a:p>
            <a:p>
              <a:pPr>
                <a:defRPr/>
              </a:pPr>
              <a:r>
                <a:rPr lang="ko-KR" altLang="en-US" sz="1500" dirty="0"/>
                <a:t>고기 </a:t>
              </a:r>
              <a:r>
                <a:rPr lang="ko-KR" altLang="en-US" sz="1500" dirty="0" err="1"/>
                <a:t>완전잘잡혀</a:t>
              </a:r>
              <a:r>
                <a:rPr lang="en-US" altLang="ko-KR" sz="1500" dirty="0"/>
                <a:t>..</a:t>
              </a: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2386337" y="312016"/>
            <a:ext cx="3085729" cy="1512168"/>
            <a:chOff x="963667" y="1469351"/>
            <a:chExt cx="2191244" cy="1224136"/>
          </a:xfrm>
        </p:grpSpPr>
        <p:sp>
          <p:nvSpPr>
            <p:cNvPr id="85" name="타원형 설명선 84"/>
            <p:cNvSpPr/>
            <p:nvPr/>
          </p:nvSpPr>
          <p:spPr>
            <a:xfrm>
              <a:off x="963667" y="1469351"/>
              <a:ext cx="1852583" cy="1224136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1095809" y="1702521"/>
              <a:ext cx="2059102" cy="8222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500" dirty="0"/>
                <a:t>괜찮아</a:t>
              </a:r>
              <a:r>
                <a:rPr lang="en-US" altLang="ko-KR" sz="1500" dirty="0"/>
                <a:t>~</a:t>
              </a:r>
              <a:endParaRPr lang="ko-KR" altLang="en-US" sz="1500" dirty="0"/>
            </a:p>
            <a:p>
              <a:pPr>
                <a:defRPr/>
              </a:pPr>
              <a:r>
                <a:rPr lang="ko-KR" altLang="en-US" sz="1500" dirty="0" smtClean="0">
                  <a:solidFill>
                    <a:srgbClr val="FF0000"/>
                  </a:solidFill>
                </a:rPr>
                <a:t>입질 감지</a:t>
              </a:r>
              <a:r>
                <a:rPr lang="ko-KR" altLang="en-US" sz="1500" dirty="0" smtClean="0"/>
                <a:t>되면 </a:t>
              </a:r>
              <a:endParaRPr lang="en-US" altLang="ko-KR" sz="1500" dirty="0" smtClean="0"/>
            </a:p>
            <a:p>
              <a:pPr>
                <a:defRPr/>
              </a:pPr>
              <a:r>
                <a:rPr lang="ko-KR" altLang="en-US" sz="1500" dirty="0" smtClean="0"/>
                <a:t>바로 </a:t>
              </a:r>
              <a:r>
                <a:rPr lang="ko-KR" altLang="en-US" sz="1500" dirty="0" err="1" smtClean="0">
                  <a:solidFill>
                    <a:srgbClr val="FF0000"/>
                  </a:solidFill>
                </a:rPr>
                <a:t>알람</a:t>
              </a:r>
              <a:r>
                <a:rPr lang="ko-KR" altLang="en-US" sz="1500" dirty="0" smtClean="0"/>
                <a:t> 뜨니까</a:t>
              </a:r>
              <a:endParaRPr lang="en-US" altLang="ko-KR" sz="1500" dirty="0" smtClean="0"/>
            </a:p>
            <a:p>
              <a:pPr>
                <a:defRPr/>
              </a:pPr>
              <a:r>
                <a:rPr lang="ko-KR" altLang="en-US" sz="1500" dirty="0" smtClean="0"/>
                <a:t>그때 바로 </a:t>
              </a:r>
              <a:r>
                <a:rPr lang="ko-KR" altLang="en-US" sz="1500" dirty="0" err="1" smtClean="0"/>
                <a:t>낚아채면돼</a:t>
              </a:r>
              <a:r>
                <a:rPr lang="en-US" altLang="ko-KR" sz="1500" dirty="0" smtClean="0"/>
                <a:t>!!</a:t>
              </a:r>
              <a:r>
                <a:rPr lang="ko-KR" altLang="en-US" sz="1500" dirty="0" smtClean="0"/>
                <a:t> </a:t>
              </a:r>
              <a:endParaRPr lang="ko-KR" altLang="en-US" sz="1500" dirty="0"/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5590253" y="379968"/>
            <a:ext cx="2650162" cy="1224136"/>
            <a:chOff x="1043607" y="1556792"/>
            <a:chExt cx="2650162" cy="1224136"/>
          </a:xfrm>
        </p:grpSpPr>
        <p:sp>
          <p:nvSpPr>
            <p:cNvPr id="88" name="타원형 설명선 87"/>
            <p:cNvSpPr/>
            <p:nvPr/>
          </p:nvSpPr>
          <p:spPr>
            <a:xfrm>
              <a:off x="1043607" y="1556792"/>
              <a:ext cx="1358770" cy="1224136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09999" y="2030542"/>
              <a:ext cx="2483770" cy="3198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500" dirty="0"/>
                <a:t>헐</a:t>
              </a:r>
              <a:r>
                <a:rPr lang="en-US" altLang="ko-KR" sz="1500" dirty="0"/>
                <a:t>..</a:t>
              </a:r>
              <a:r>
                <a:rPr lang="ko-KR" altLang="en-US" sz="1500" dirty="0"/>
                <a:t>진짜</a:t>
              </a:r>
              <a:r>
                <a:rPr lang="en-US" altLang="ko-KR" sz="1500" dirty="0"/>
                <a:t>???</a:t>
              </a:r>
            </a:p>
          </p:txBody>
        </p:sp>
      </p:grpSp>
      <p:grpSp>
        <p:nvGrpSpPr>
          <p:cNvPr id="90" name="그룹 89"/>
          <p:cNvGrpSpPr/>
          <p:nvPr/>
        </p:nvGrpSpPr>
        <p:grpSpPr>
          <a:xfrm>
            <a:off x="4729398" y="1219946"/>
            <a:ext cx="1358770" cy="1224136"/>
            <a:chOff x="1043607" y="1556792"/>
            <a:chExt cx="1358770" cy="1224136"/>
          </a:xfrm>
          <a:solidFill>
            <a:schemeClr val="bg1"/>
          </a:solidFill>
        </p:grpSpPr>
        <p:sp>
          <p:nvSpPr>
            <p:cNvPr id="91" name="타원형 설명선 90"/>
            <p:cNvSpPr/>
            <p:nvPr/>
          </p:nvSpPr>
          <p:spPr>
            <a:xfrm>
              <a:off x="1043607" y="1556792"/>
              <a:ext cx="1358770" cy="1224136"/>
            </a:xfrm>
            <a:prstGeom prst="wedgeEllipseCallout">
              <a:avLst>
                <a:gd name="adj1" fmla="val -20833"/>
                <a:gd name="adj2" fmla="val 62500"/>
              </a:avLst>
            </a:prstGeom>
            <a:grpFill/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1187623" y="1916832"/>
              <a:ext cx="988769" cy="323165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500"/>
                <a:t>띵동</a:t>
              </a:r>
              <a:r>
                <a:rPr lang="en-US" altLang="ko-KR" sz="1500"/>
                <a:t>!!!</a:t>
              </a:r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2686167" y="276822"/>
            <a:ext cx="2630720" cy="1224136"/>
            <a:chOff x="1043606" y="1556792"/>
            <a:chExt cx="2630720" cy="1224136"/>
          </a:xfrm>
        </p:grpSpPr>
        <p:sp>
          <p:nvSpPr>
            <p:cNvPr id="94" name="타원형 설명선 93"/>
            <p:cNvSpPr/>
            <p:nvPr/>
          </p:nvSpPr>
          <p:spPr>
            <a:xfrm>
              <a:off x="1043606" y="1556792"/>
              <a:ext cx="1596520" cy="1224136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1190555" y="2037951"/>
              <a:ext cx="2483771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500" dirty="0" err="1">
                  <a:solidFill>
                    <a:srgbClr val="FF0000"/>
                  </a:solidFill>
                </a:rPr>
                <a:t>알람</a:t>
              </a:r>
              <a:r>
                <a:rPr lang="ko-KR" altLang="en-US" sz="1500" dirty="0" err="1"/>
                <a:t>울렸다</a:t>
              </a:r>
              <a:r>
                <a:rPr lang="en-US" altLang="ko-KR" sz="1500" dirty="0"/>
                <a:t>!!!!!</a:t>
              </a:r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5472860" y="379968"/>
            <a:ext cx="2627786" cy="1224136"/>
            <a:chOff x="1043607" y="1556792"/>
            <a:chExt cx="2627786" cy="1224136"/>
          </a:xfrm>
        </p:grpSpPr>
        <p:sp>
          <p:nvSpPr>
            <p:cNvPr id="97" name="타원형 설명선 96"/>
            <p:cNvSpPr/>
            <p:nvPr/>
          </p:nvSpPr>
          <p:spPr>
            <a:xfrm>
              <a:off x="1043607" y="1556792"/>
              <a:ext cx="1576915" cy="1224136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187623" y="1916832"/>
              <a:ext cx="2483770" cy="5478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500" dirty="0"/>
                <a:t>우와</a:t>
              </a:r>
              <a:r>
                <a:rPr lang="en-US" altLang="ko-KR" sz="1500" dirty="0"/>
                <a:t>!!!</a:t>
              </a:r>
            </a:p>
            <a:p>
              <a:pPr>
                <a:defRPr/>
              </a:pPr>
              <a:r>
                <a:rPr lang="ko-KR" altLang="en-US" sz="1500" dirty="0"/>
                <a:t>월척이다</a:t>
              </a:r>
              <a:r>
                <a:rPr lang="en-US" altLang="ko-KR" sz="1500" dirty="0"/>
                <a:t>!!!</a:t>
              </a:r>
            </a:p>
          </p:txBody>
        </p:sp>
      </p:grpSp>
      <p:grpSp>
        <p:nvGrpSpPr>
          <p:cNvPr id="99" name="그룹 98"/>
          <p:cNvGrpSpPr/>
          <p:nvPr/>
        </p:nvGrpSpPr>
        <p:grpSpPr>
          <a:xfrm>
            <a:off x="2348499" y="203641"/>
            <a:ext cx="2627786" cy="1800200"/>
            <a:chOff x="1043607" y="1556792"/>
            <a:chExt cx="2627786" cy="1800200"/>
          </a:xfrm>
        </p:grpSpPr>
        <p:sp>
          <p:nvSpPr>
            <p:cNvPr id="100" name="타원형 설명선 99"/>
            <p:cNvSpPr/>
            <p:nvPr/>
          </p:nvSpPr>
          <p:spPr>
            <a:xfrm>
              <a:off x="1043607" y="1556792"/>
              <a:ext cx="2627786" cy="1800200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1187622" y="1916832"/>
              <a:ext cx="2483771" cy="1246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500" dirty="0"/>
                <a:t>지도에 </a:t>
              </a:r>
              <a:r>
                <a:rPr lang="ko-KR" altLang="en-US" sz="1500" dirty="0">
                  <a:solidFill>
                    <a:srgbClr val="FF0000"/>
                  </a:solidFill>
                </a:rPr>
                <a:t>낚시포인트</a:t>
              </a:r>
            </a:p>
            <a:p>
              <a:pPr>
                <a:defRPr/>
              </a:pPr>
              <a:r>
                <a:rPr lang="ko-KR" altLang="en-US" sz="1500" dirty="0" smtClean="0"/>
                <a:t>저장한 다음에</a:t>
              </a:r>
              <a:endParaRPr lang="ko-KR" altLang="en-US" sz="1500" dirty="0"/>
            </a:p>
            <a:p>
              <a:pPr>
                <a:defRPr/>
              </a:pPr>
              <a:r>
                <a:rPr lang="ko-KR" altLang="en-US" sz="1500" dirty="0"/>
                <a:t>빨리 </a:t>
              </a:r>
              <a:r>
                <a:rPr lang="ko-KR" altLang="en-US" sz="1500" dirty="0">
                  <a:solidFill>
                    <a:srgbClr val="FF0000"/>
                  </a:solidFill>
                </a:rPr>
                <a:t>카페</a:t>
              </a:r>
              <a:r>
                <a:rPr lang="ko-KR" altLang="en-US" sz="1500" dirty="0"/>
                <a:t>에 올려서 </a:t>
              </a:r>
            </a:p>
            <a:p>
              <a:pPr>
                <a:defRPr/>
              </a:pPr>
              <a:r>
                <a:rPr lang="ko-KR" altLang="en-US" sz="1500" dirty="0" smtClean="0"/>
                <a:t>다른 사람들하고 공유하자</a:t>
              </a:r>
              <a:endParaRPr lang="ko-KR" altLang="en-US" sz="1500" dirty="0"/>
            </a:p>
            <a:p>
              <a:pPr>
                <a:defRPr/>
              </a:pPr>
              <a:endParaRPr lang="ko-KR" altLang="en-US" sz="1500" dirty="0"/>
            </a:p>
          </p:txBody>
        </p:sp>
      </p:grpSp>
      <p:pic>
        <p:nvPicPr>
          <p:cNvPr id="20" name="KakaoTalk_Audio_20191211_0229_09_205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7164288" y="441429"/>
            <a:ext cx="487363" cy="487363"/>
          </a:xfrm>
          <a:prstGeom prst="rect">
            <a:avLst/>
          </a:prstGeom>
        </p:spPr>
      </p:pic>
      <p:grpSp>
        <p:nvGrpSpPr>
          <p:cNvPr id="57" name="그룹 56"/>
          <p:cNvGrpSpPr/>
          <p:nvPr/>
        </p:nvGrpSpPr>
        <p:grpSpPr>
          <a:xfrm>
            <a:off x="5558456" y="354577"/>
            <a:ext cx="1358770" cy="1224136"/>
            <a:chOff x="1043607" y="1556792"/>
            <a:chExt cx="1358770" cy="1224136"/>
          </a:xfrm>
          <a:solidFill>
            <a:schemeClr val="bg1"/>
          </a:solidFill>
        </p:grpSpPr>
        <p:sp>
          <p:nvSpPr>
            <p:cNvPr id="58" name="타원형 설명선 57"/>
            <p:cNvSpPr/>
            <p:nvPr/>
          </p:nvSpPr>
          <p:spPr>
            <a:xfrm>
              <a:off x="1043607" y="1556792"/>
              <a:ext cx="1358770" cy="1224136"/>
            </a:xfrm>
            <a:prstGeom prst="wedgeEllipseCallout">
              <a:avLst>
                <a:gd name="adj1" fmla="val -20833"/>
                <a:gd name="adj2" fmla="val 62500"/>
              </a:avLst>
            </a:prstGeom>
            <a:grpFill/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307099" y="1841575"/>
              <a:ext cx="988769" cy="553998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en-US" altLang="ko-KR" sz="1500" dirty="0"/>
            </a:p>
            <a:p>
              <a:pPr>
                <a:defRPr/>
              </a:pPr>
              <a:r>
                <a:rPr lang="ko-KR" altLang="en-US" sz="1500" dirty="0" smtClean="0"/>
                <a:t>좋아</a:t>
              </a:r>
              <a:r>
                <a:rPr lang="en-US" altLang="ko-KR" sz="1500" dirty="0" smtClean="0"/>
                <a:t>!!!</a:t>
              </a:r>
              <a:endParaRPr lang="en-US" altLang="ko-KR" sz="1500"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840"/>
                            </p:stCondLst>
                            <p:childTnLst>
                              <p:par>
                                <p:cTn id="20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840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33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168"/>
                            </p:stCondLst>
                            <p:childTnLst>
                              <p:par>
                                <p:cTn id="30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168"/>
                            </p:stCondLst>
                            <p:childTnLst>
                              <p:par>
                                <p:cTn id="3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34" dur="74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4592"/>
                            </p:stCondLst>
                            <p:childTnLst>
                              <p:par>
                                <p:cTn id="40" presetID="1" presetClass="exit" presetSubtype="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4592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563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224"/>
                            </p:stCondLst>
                            <p:childTnLst>
                              <p:par>
                                <p:cTn id="53" presetID="1" presetClass="exit" presetSubtype="0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224"/>
                            </p:stCondLst>
                            <p:childTnLst>
                              <p:par>
                                <p:cTn id="5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7" dur="281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3040"/>
                            </p:stCondLst>
                            <p:childTnLst>
                              <p:par>
                                <p:cTn id="63" presetID="1" presetClass="exit" presetSubtype="0" fill="hold" grpId="1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304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281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1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856"/>
                            </p:stCondLst>
                            <p:childTnLst>
                              <p:par>
                                <p:cTn id="76" presetID="1" presetClass="exit" presetSubtype="0" fill="hold" grpId="1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856"/>
                            </p:stCondLst>
                            <p:childTnLst>
                              <p:par>
                                <p:cTn id="7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0" dur="256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1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8416"/>
                            </p:stCondLst>
                            <p:childTnLst>
                              <p:par>
                                <p:cTn id="86" presetID="1" presetClass="exit" presetSubtype="0" fill="hold" grpId="1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8416"/>
                            </p:stCondLst>
                            <p:childTnLst>
                              <p:par>
                                <p:cTn id="8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268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1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31104"/>
                            </p:stCondLst>
                            <p:childTnLst>
                              <p:par>
                                <p:cTn id="96" presetID="1" presetClass="exit" presetSubtype="0" fill="hold" grpId="17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1104"/>
                            </p:stCondLst>
                            <p:childTnLst>
                              <p:par>
                                <p:cTn id="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3" dur="627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4" presetID="2" presetClass="entr" presetSubtype="4" fill="hold" grpId="1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7376"/>
                            </p:stCondLst>
                            <p:childTnLst>
                              <p:par>
                                <p:cTn id="109" presetID="1" presetClass="exit" presetSubtype="0" fill="hold" grpId="19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37376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6" dur="230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39680"/>
                            </p:stCondLst>
                            <p:childTnLst>
                              <p:par>
                                <p:cTn id="12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100000">
                <p:cTn id="1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1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1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1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76" grpId="2"/>
      <p:bldP spid="76" grpId="3"/>
      <p:bldP spid="80" grpId="4" animBg="1"/>
      <p:bldP spid="80" grpId="5" animBg="1"/>
      <p:bldP spid="81" grpId="8"/>
      <p:bldP spid="81" grpId="9"/>
      <p:bldP spid="84" grpId="6" animBg="1"/>
      <p:bldP spid="84" grpId="7" animBg="1"/>
      <p:bldP spid="87" grpId="10" animBg="1"/>
      <p:bldP spid="87" grpId="11" animBg="1"/>
      <p:bldP spid="90" grpId="12"/>
      <p:bldP spid="90" grpId="13"/>
      <p:bldP spid="93" grpId="14" animBg="1"/>
      <p:bldP spid="93" grpId="15" animBg="1"/>
      <p:bldP spid="96" grpId="16" animBg="1"/>
      <p:bldP spid="96" grpId="17" animBg="1"/>
      <p:bldP spid="99" grpId="18" animBg="1"/>
      <p:bldP spid="99" grpId="19" animBg="1"/>
      <p:bldP spid="57" grpId="0"/>
      <p:bldP spid="5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A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>
            <a:spLocks/>
          </p:cNvSpPr>
          <p:nvPr/>
        </p:nvSpPr>
        <p:spPr>
          <a:xfrm>
            <a:off x="0" y="-635"/>
            <a:ext cx="9145270" cy="6859270"/>
          </a:xfrm>
          <a:prstGeom prst="rect">
            <a:avLst/>
          </a:prstGeom>
          <a:solidFill>
            <a:srgbClr val="2A343E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</p:txBody>
      </p:sp>
      <p:grpSp>
        <p:nvGrpSpPr>
          <p:cNvPr id="6" name="그룹 11">
            <a:extLst>
              <a:ext uri="{FF2B5EF4-FFF2-40B4-BE49-F238E27FC236}">
                <a16:creationId xmlns:a16="http://schemas.microsoft.com/office/drawing/2014/main" xmlns:p14="http://schemas.microsoft.com/office/powerpoint/2010/main" xmlns="" id="{F468C57D-E4D7-4934-99D1-57B9E354B045}"/>
              </a:ext>
            </a:extLst>
          </p:cNvPr>
          <p:cNvGrpSpPr/>
          <p:nvPr/>
        </p:nvGrpSpPr>
        <p:grpSpPr>
          <a:xfrm>
            <a:off x="539750" y="476885"/>
            <a:ext cx="4608195" cy="575945"/>
            <a:chOff x="539750" y="476885"/>
            <a:chExt cx="4608195" cy="575945"/>
          </a:xfrm>
        </p:grpSpPr>
        <p:sp>
          <p:nvSpPr>
            <p:cNvPr id="7" name="TextBox 6"/>
            <p:cNvSpPr txBox="1">
              <a:spLocks/>
            </p:cNvSpPr>
            <p:nvPr/>
          </p:nvSpPr>
          <p:spPr>
            <a:xfrm>
              <a:off x="899795" y="476885"/>
              <a:ext cx="3312795" cy="55372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30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5. </a:t>
              </a:r>
              <a:r>
                <a:rPr lang="ko-KR" altLang="en-US" sz="30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업무 분담</a:t>
              </a:r>
            </a:p>
          </p:txBody>
        </p:sp>
        <p:cxnSp>
          <p:nvCxnSpPr>
            <p:cNvPr id="8" name="직선 연결선 7"/>
            <p:cNvCxnSpPr/>
            <p:nvPr/>
          </p:nvCxnSpPr>
          <p:spPr>
            <a:xfrm>
              <a:off x="539750" y="1052830"/>
              <a:ext cx="4608830" cy="635"/>
            </a:xfrm>
            <a:prstGeom prst="line">
              <a:avLst/>
            </a:prstGeom>
            <a:ln w="25400" cap="flat" cmpd="sng">
              <a:solidFill>
                <a:srgbClr val="FFFF99">
                  <a:alpha val="10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/>
            <p:cNvSpPr>
              <a:spLocks/>
            </p:cNvSpPr>
            <p:nvPr/>
          </p:nvSpPr>
          <p:spPr>
            <a:xfrm>
              <a:off x="539750" y="548640"/>
              <a:ext cx="288925" cy="504825"/>
            </a:xfrm>
            <a:prstGeom prst="rect">
              <a:avLst/>
            </a:prstGeom>
            <a:solidFill>
              <a:srgbClr val="FFFF99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solidFill>
                  <a:schemeClr val="bg1"/>
                </a:solidFill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xmlns:p14="http://schemas.microsoft.com/office/powerpoint/2010/main" xmlns="" id="{6127B373-3FB9-4D30-A971-A56608DC5F1B}"/>
              </a:ext>
            </a:extLst>
          </p:cNvPr>
          <p:cNvSpPr/>
          <p:nvPr/>
        </p:nvSpPr>
        <p:spPr>
          <a:xfrm>
            <a:off x="107315" y="116840"/>
            <a:ext cx="8928735" cy="6624955"/>
          </a:xfrm>
          <a:prstGeom prst="rect">
            <a:avLst/>
          </a:prstGeom>
          <a:noFill/>
          <a:ln>
            <a:solidFill>
              <a:srgbClr val="646464"/>
            </a:solidFill>
            <a:prstDash val="lg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6" name="표 26"/>
          <p:cNvGraphicFramePr>
            <a:graphicFrameLocks noGrp="1"/>
          </p:cNvGraphicFramePr>
          <p:nvPr/>
        </p:nvGraphicFramePr>
        <p:xfrm>
          <a:off x="554355" y="1237615"/>
          <a:ext cx="7954010" cy="48869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390015"/>
                <a:gridCol w="1791970"/>
                <a:gridCol w="1590675"/>
                <a:gridCol w="1590675"/>
                <a:gridCol w="1590675"/>
              </a:tblGrid>
              <a:tr h="645160">
                <a:tc>
                  <a:txBody>
                    <a:bodyPr/>
                    <a:lstStyle/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최 효 길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민 성 홍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유 준 상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박 인식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475740"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자료수집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스트리밍 연동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,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논문조사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낚시에 대한 정보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,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아두이노 자료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네이버 카페연동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,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낚시에 대한 실태조사 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유사 제품 조사, 구글맵 안드로이드 API 사용법 조사</a:t>
                      </a:r>
                      <a:endParaRPr lang="ko-KR" altLang="en-US" sz="180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922020"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설계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안드로이드 앱 구성, DB 및 서버 설계</a:t>
                      </a:r>
                      <a:endParaRPr lang="ko-KR" altLang="en-US" sz="180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H/W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회로 구성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,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전체 시스템 회로도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</a:tr>
              <a:tr h="922020"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구현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DB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구축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,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안드로이드 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App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개발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,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스트리밍 연동 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H/W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회로 구성 및 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Arduino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코딩</a:t>
                      </a: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, </a:t>
                      </a:r>
                      <a:r>
                        <a:rPr lang="ko-KR" altLang="en-US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네이버 카페연동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</a:tr>
              <a:tr h="922020">
                <a:tc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테스트</a:t>
                      </a: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indent="0" algn="ctr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  <a:cs typeface="+mn-cs"/>
                        </a:rPr>
                        <a:t>장비 작동/제어 시스템, 스트리밍 테스트, 각 시스템 별 연동 테스트, 통합 테스트/ 유지보수</a:t>
                      </a:r>
                      <a:endParaRPr lang="ko-KR" altLang="en-US" sz="1800" kern="120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  <a:p>
                      <a:pPr marL="0" indent="0" algn="ctr" defTabSz="91440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897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:p14="http://schemas.microsoft.com/office/powerpoint/2010/main" xmlns="" id="{D84B5EDB-8F59-420B-BE1E-A98483CE477C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A34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11">
            <a:extLst>
              <a:ext uri="{FF2B5EF4-FFF2-40B4-BE49-F238E27FC236}">
                <a16:creationId xmlns:a16="http://schemas.microsoft.com/office/drawing/2014/main" xmlns:p14="http://schemas.microsoft.com/office/powerpoint/2010/main" xmlns="" id="{DB3BADAB-C394-47F3-9A4E-BDCA3F2295F5}"/>
              </a:ext>
            </a:extLst>
          </p:cNvPr>
          <p:cNvGrpSpPr/>
          <p:nvPr/>
        </p:nvGrpSpPr>
        <p:grpSpPr>
          <a:xfrm>
            <a:off x="539750" y="476885"/>
            <a:ext cx="4608195" cy="575945"/>
            <a:chOff x="539750" y="476885"/>
            <a:chExt cx="4608195" cy="575945"/>
          </a:xfrm>
        </p:grpSpPr>
        <p:sp>
          <p:nvSpPr>
            <p:cNvPr id="4" name="TextBox 3"/>
            <p:cNvSpPr txBox="1">
              <a:spLocks/>
            </p:cNvSpPr>
            <p:nvPr/>
          </p:nvSpPr>
          <p:spPr>
            <a:xfrm>
              <a:off x="899795" y="476885"/>
              <a:ext cx="3961130" cy="55372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30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6. </a:t>
              </a:r>
              <a:r>
                <a:rPr lang="ko-KR" altLang="en-US" sz="30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종합설계 수행 일정</a:t>
              </a: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539750" y="1052830"/>
              <a:ext cx="4608830" cy="635"/>
            </a:xfrm>
            <a:prstGeom prst="line">
              <a:avLst/>
            </a:prstGeom>
            <a:ln w="25400" cap="flat" cmpd="sng">
              <a:solidFill>
                <a:srgbClr val="FFFF99">
                  <a:alpha val="10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>
              <a:spLocks/>
            </p:cNvSpPr>
            <p:nvPr/>
          </p:nvSpPr>
          <p:spPr>
            <a:xfrm>
              <a:off x="539750" y="548640"/>
              <a:ext cx="288925" cy="504825"/>
            </a:xfrm>
            <a:prstGeom prst="rect">
              <a:avLst/>
            </a:prstGeom>
            <a:solidFill>
              <a:srgbClr val="FFFF99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solidFill>
                  <a:schemeClr val="bg1"/>
                </a:solidFill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xmlns:p14="http://schemas.microsoft.com/office/powerpoint/2010/main" xmlns="" id="{2C263518-25BF-480E-B54F-28A2D5E2484E}"/>
              </a:ext>
            </a:extLst>
          </p:cNvPr>
          <p:cNvSpPr/>
          <p:nvPr/>
        </p:nvSpPr>
        <p:spPr>
          <a:xfrm>
            <a:off x="107315" y="116840"/>
            <a:ext cx="8928735" cy="6624955"/>
          </a:xfrm>
          <a:prstGeom prst="rect">
            <a:avLst/>
          </a:prstGeom>
          <a:noFill/>
          <a:ln>
            <a:solidFill>
              <a:srgbClr val="646464"/>
            </a:solidFill>
            <a:prstDash val="lg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C:/Users/wnstk/AppData/Roaming/PolarisOffice/ETemp/1392_11500968/fImage1020993855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05" y="1285875"/>
            <a:ext cx="8198485" cy="50552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55680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>
            <a:spLocks/>
          </p:cNvSpPr>
          <p:nvPr/>
        </p:nvSpPr>
        <p:spPr>
          <a:xfrm>
            <a:off x="-2540" y="0"/>
            <a:ext cx="9144635" cy="6858635"/>
          </a:xfrm>
          <a:prstGeom prst="rect">
            <a:avLst/>
          </a:prstGeom>
          <a:solidFill>
            <a:srgbClr val="2A343E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맑은 고딕" charset="0"/>
              <a:ea typeface="맑은 고딕" charset="0"/>
              <a:cs typeface="+mn-cs"/>
            </a:endParaRPr>
          </a:p>
        </p:txBody>
      </p:sp>
      <p:grpSp>
        <p:nvGrpSpPr>
          <p:cNvPr id="3" name="그룹 11">
            <a:extLst>
              <a:ext uri="{FF2B5EF4-FFF2-40B4-BE49-F238E27FC236}">
                <a16:creationId xmlns:a16="http://schemas.microsoft.com/office/drawing/2014/main" xmlns:p14="http://schemas.microsoft.com/office/powerpoint/2010/main" xmlns="" id="{6EB738E6-338C-43AA-AFD2-1C4C589C7F49}"/>
              </a:ext>
            </a:extLst>
          </p:cNvPr>
          <p:cNvGrpSpPr/>
          <p:nvPr/>
        </p:nvGrpSpPr>
        <p:grpSpPr>
          <a:xfrm>
            <a:off x="539750" y="476885"/>
            <a:ext cx="4896485" cy="575945"/>
            <a:chOff x="539750" y="476885"/>
            <a:chExt cx="4896485" cy="575945"/>
          </a:xfrm>
        </p:grpSpPr>
        <p:sp>
          <p:nvSpPr>
            <p:cNvPr id="4" name="TextBox 3"/>
            <p:cNvSpPr txBox="1">
              <a:spLocks/>
            </p:cNvSpPr>
            <p:nvPr/>
          </p:nvSpPr>
          <p:spPr>
            <a:xfrm>
              <a:off x="899795" y="476885"/>
              <a:ext cx="4356735" cy="55372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30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7. </a:t>
              </a:r>
              <a:r>
                <a:rPr lang="ko-KR" altLang="en-US" sz="30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참고문헌</a:t>
              </a:r>
            </a:p>
          </p:txBody>
        </p:sp>
        <p:cxnSp>
          <p:nvCxnSpPr>
            <p:cNvPr id="5" name="직선 연결선 4"/>
            <p:cNvCxnSpPr/>
            <p:nvPr/>
          </p:nvCxnSpPr>
          <p:spPr>
            <a:xfrm flipV="1">
              <a:off x="539750" y="1030605"/>
              <a:ext cx="4897120" cy="22860"/>
            </a:xfrm>
            <a:prstGeom prst="line">
              <a:avLst/>
            </a:prstGeom>
            <a:ln w="25400" cap="flat" cmpd="sng">
              <a:solidFill>
                <a:srgbClr val="FFFF99">
                  <a:alpha val="10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>
              <a:spLocks/>
            </p:cNvSpPr>
            <p:nvPr/>
          </p:nvSpPr>
          <p:spPr>
            <a:xfrm>
              <a:off x="539750" y="548640"/>
              <a:ext cx="288925" cy="504825"/>
            </a:xfrm>
            <a:prstGeom prst="rect">
              <a:avLst/>
            </a:prstGeom>
            <a:solidFill>
              <a:srgbClr val="FFFF99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solidFill>
                  <a:schemeClr val="bg1"/>
                </a:solidFill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xmlns:p14="http://schemas.microsoft.com/office/powerpoint/2010/main" xmlns="" id="{D9C5D8BC-A197-4861-91AF-6D256B739470}"/>
              </a:ext>
            </a:extLst>
          </p:cNvPr>
          <p:cNvSpPr/>
          <p:nvPr/>
        </p:nvSpPr>
        <p:spPr>
          <a:xfrm>
            <a:off x="107315" y="116840"/>
            <a:ext cx="8928735" cy="6624955"/>
          </a:xfrm>
          <a:prstGeom prst="rect">
            <a:avLst/>
          </a:prstGeom>
          <a:noFill/>
          <a:ln>
            <a:solidFill>
              <a:srgbClr val="646464"/>
            </a:solidFill>
            <a:prstDash val="lgDash"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45">
            <a:extLst>
              <a:ext uri="{FF2B5EF4-FFF2-40B4-BE49-F238E27FC236}">
                <a16:creationId xmlns:a16="http://schemas.microsoft.com/office/drawing/2014/main" xmlns:p14="http://schemas.microsoft.com/office/powerpoint/2010/main" xmlns="" id="{EC7C69FE-860B-4EA5-BE4B-FC984F93223D}"/>
              </a:ext>
            </a:extLst>
          </p:cNvPr>
          <p:cNvGrpSpPr/>
          <p:nvPr/>
        </p:nvGrpSpPr>
        <p:grpSpPr>
          <a:xfrm>
            <a:off x="466090" y="2348865"/>
            <a:ext cx="7920990" cy="760095"/>
            <a:chOff x="466090" y="2348865"/>
            <a:chExt cx="7920990" cy="760095"/>
          </a:xfrm>
        </p:grpSpPr>
        <p:sp>
          <p:nvSpPr>
            <p:cNvPr id="12" name="TextBox 11"/>
            <p:cNvSpPr txBox="1">
              <a:spLocks/>
            </p:cNvSpPr>
            <p:nvPr/>
          </p:nvSpPr>
          <p:spPr>
            <a:xfrm>
              <a:off x="466089" y="2400935"/>
              <a:ext cx="7921625" cy="7086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22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아프리카</a:t>
              </a:r>
              <a:r>
                <a:rPr lang="en-US" altLang="ko-KR" sz="22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TV</a:t>
              </a:r>
              <a:r>
                <a:rPr lang="ko-KR" altLang="en-US" sz="22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로 보는 인터넷 개인 방송의 현 주소</a:t>
              </a:r>
              <a:r>
                <a:rPr lang="en-US" altLang="ko-KR" sz="22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(2014, </a:t>
              </a:r>
              <a:r>
                <a:rPr lang="ko-KR" altLang="en-US" sz="22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김우종</a:t>
              </a:r>
              <a:r>
                <a:rPr lang="en-US" altLang="ko-KR" sz="22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)</a:t>
              </a:r>
              <a:endParaRPr lang="ko-KR" altLang="en-US" sz="2200">
                <a:solidFill>
                  <a:srgbClr val="FFFF99"/>
                </a:solidFill>
                <a:latin typeface="경기천년제목 Light" charset="0"/>
                <a:ea typeface="경기천년제목 Light" charset="0"/>
              </a:endParaRPr>
            </a:p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solidFill>
                  <a:schemeClr val="bg1"/>
                </a:solidFill>
                <a:latin typeface="경기천년제목 Light" charset="0"/>
                <a:ea typeface="경기천년제목 Light" charset="0"/>
              </a:endParaRPr>
            </a:p>
          </p:txBody>
        </p:sp>
        <p:sp>
          <p:nvSpPr>
            <p:cNvPr id="10" name="직사각형 9"/>
            <p:cNvSpPr>
              <a:spLocks/>
            </p:cNvSpPr>
            <p:nvPr/>
          </p:nvSpPr>
          <p:spPr>
            <a:xfrm flipV="1">
              <a:off x="536575" y="2348865"/>
              <a:ext cx="991870" cy="52705"/>
            </a:xfrm>
            <a:prstGeom prst="rect">
              <a:avLst/>
            </a:prstGeom>
            <a:solidFill>
              <a:srgbClr val="ACA800">
                <a:alpha val="49847"/>
              </a:srgb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:p14="http://schemas.microsoft.com/office/powerpoint/2010/main" xmlns="" id="{3CD6A7ED-80C5-4567-853A-EF2F13CDE43C}"/>
              </a:ext>
            </a:extLst>
          </p:cNvPr>
          <p:cNvGrpSpPr/>
          <p:nvPr/>
        </p:nvGrpSpPr>
        <p:grpSpPr>
          <a:xfrm>
            <a:off x="466090" y="1540510"/>
            <a:ext cx="7571105" cy="403860"/>
            <a:chOff x="466090" y="1540510"/>
            <a:chExt cx="7571105" cy="4038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33ED4107-F78C-4E49-8635-E805F82BC0A4}"/>
                </a:ext>
              </a:extLst>
            </p:cNvPr>
            <p:cNvSpPr txBox="1"/>
            <p:nvPr/>
          </p:nvSpPr>
          <p:spPr>
            <a:xfrm>
              <a:off x="466090" y="1595120"/>
              <a:ext cx="7571105" cy="349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2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낚시 초보자를 위한 가이드 앱 </a:t>
              </a:r>
              <a:r>
                <a:rPr lang="en-US" altLang="ko-KR" sz="22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&amp; </a:t>
              </a:r>
              <a:r>
                <a:rPr lang="ko-KR" altLang="en-US" sz="22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스크린</a:t>
              </a:r>
              <a:r>
                <a:rPr lang="en-US" altLang="ko-KR" sz="22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(2019, </a:t>
              </a:r>
              <a:r>
                <a:rPr lang="ko-KR" altLang="en-US" sz="2200" dirty="0" err="1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전다영</a:t>
              </a:r>
              <a:r>
                <a:rPr lang="en-US" altLang="ko-KR" sz="22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 </a:t>
              </a:r>
              <a:r>
                <a:rPr lang="ko-KR" altLang="en-US" sz="22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등</a:t>
              </a:r>
              <a:r>
                <a:rPr lang="en-US" altLang="ko-KR" sz="2200" dirty="0">
                  <a:solidFill>
                    <a:srgbClr val="FFFF99"/>
                  </a:solidFill>
                  <a:latin typeface="경기천년제목 Light" pitchFamily="18" charset="-127"/>
                  <a:ea typeface="경기천년제목 Light" pitchFamily="18" charset="-127"/>
                </a:rPr>
                <a:t>)</a:t>
              </a:r>
              <a:endParaRPr lang="ko-KR" altLang="en-US" dirty="0">
                <a:solidFill>
                  <a:schemeClr val="bg1"/>
                </a:solidFill>
                <a:latin typeface="경기천년제목 Light" pitchFamily="18" charset="-127"/>
                <a:ea typeface="경기천년제목 Light" pitchFamily="18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9CD0017C-0233-4EE3-AF26-383BE47FFF21}"/>
                </a:ext>
              </a:extLst>
            </p:cNvPr>
            <p:cNvSpPr/>
            <p:nvPr/>
          </p:nvSpPr>
          <p:spPr>
            <a:xfrm flipV="1">
              <a:off x="536575" y="1540510"/>
              <a:ext cx="991235" cy="53975"/>
            </a:xfrm>
            <a:prstGeom prst="rect">
              <a:avLst/>
            </a:prstGeom>
            <a:solidFill>
              <a:srgbClr val="ACA8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466089" y="3480435"/>
            <a:ext cx="7921625" cy="1097915"/>
            <a:chOff x="466089" y="3480435"/>
            <a:chExt cx="7921625" cy="1097915"/>
          </a:xfrm>
        </p:grpSpPr>
        <p:sp>
          <p:nvSpPr>
            <p:cNvPr id="19" name="TextBox 18"/>
            <p:cNvSpPr txBox="1">
              <a:spLocks/>
            </p:cNvSpPr>
            <p:nvPr/>
          </p:nvSpPr>
          <p:spPr>
            <a:xfrm>
              <a:off x="466089" y="3532505"/>
              <a:ext cx="7921625" cy="104584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2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한 권으로 끝내는 아두이노 입문 + 실전(종합편) 기초부터 수준 높은 프로젝트까지 (앤써북, 서민우/박준원)</a:t>
              </a:r>
              <a:endParaRPr lang="ko-KR" altLang="en-US" sz="2200">
                <a:solidFill>
                  <a:srgbClr val="FFFF99"/>
                </a:solidFill>
                <a:latin typeface="경기천년제목 Light" charset="0"/>
                <a:ea typeface="경기천년제목 Light" charset="0"/>
              </a:endParaRPr>
            </a:p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solidFill>
                  <a:schemeClr val="bg1"/>
                </a:solidFill>
                <a:latin typeface="경기천년제목 Light" charset="0"/>
                <a:ea typeface="경기천년제목 Light" charset="0"/>
              </a:endParaRPr>
            </a:p>
          </p:txBody>
        </p:sp>
        <p:sp>
          <p:nvSpPr>
            <p:cNvPr id="20" name="직사각형 19"/>
            <p:cNvSpPr>
              <a:spLocks/>
            </p:cNvSpPr>
            <p:nvPr/>
          </p:nvSpPr>
          <p:spPr>
            <a:xfrm flipV="1">
              <a:off x="536575" y="3480435"/>
              <a:ext cx="991870" cy="52705"/>
            </a:xfrm>
            <a:prstGeom prst="rect">
              <a:avLst/>
            </a:prstGeom>
            <a:solidFill>
              <a:srgbClr val="ACA800">
                <a:alpha val="49847"/>
              </a:srgb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  <a:cs typeface="+mn-cs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466089" y="4769485"/>
            <a:ext cx="7921625" cy="759460"/>
            <a:chOff x="466089" y="4769485"/>
            <a:chExt cx="7921625" cy="759460"/>
          </a:xfrm>
        </p:grpSpPr>
        <p:sp>
          <p:nvSpPr>
            <p:cNvPr id="22" name="TextBox 21"/>
            <p:cNvSpPr txBox="1">
              <a:spLocks/>
            </p:cNvSpPr>
            <p:nvPr/>
          </p:nvSpPr>
          <p:spPr>
            <a:xfrm>
              <a:off x="466089" y="4821555"/>
              <a:ext cx="7921625" cy="70739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2200">
                  <a:solidFill>
                    <a:srgbClr val="FFFF99"/>
                  </a:solidFill>
                  <a:latin typeface="경기천년제목 Light" charset="0"/>
                  <a:ea typeface="경기천년제목 Light" charset="0"/>
                </a:rPr>
                <a:t>Do it! 안드로이드 앱 프로그래밍 (이지스퍼블리싱, 정재곤)</a:t>
              </a:r>
            </a:p>
            <a:p>
              <a:pPr marL="0" indent="0" algn="l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solidFill>
                  <a:schemeClr val="bg1"/>
                </a:solidFill>
                <a:latin typeface="경기천년제목 Light" charset="0"/>
                <a:ea typeface="경기천년제목 Light" charset="0"/>
              </a:endParaRPr>
            </a:p>
          </p:txBody>
        </p:sp>
        <p:sp>
          <p:nvSpPr>
            <p:cNvPr id="23" name="직사각형 22"/>
            <p:cNvSpPr>
              <a:spLocks/>
            </p:cNvSpPr>
            <p:nvPr/>
          </p:nvSpPr>
          <p:spPr>
            <a:xfrm flipV="1">
              <a:off x="536575" y="4769485"/>
              <a:ext cx="991870" cy="52705"/>
            </a:xfrm>
            <a:prstGeom prst="rect">
              <a:avLst/>
            </a:prstGeom>
            <a:solidFill>
              <a:srgbClr val="ACA800">
                <a:alpha val="49847"/>
              </a:srgb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820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578</Words>
  <Application>Microsoft Office PowerPoint</Application>
  <PresentationFormat>화면 슬라이드 쇼(4:3)</PresentationFormat>
  <Paragraphs>151</Paragraphs>
  <Slides>11</Slides>
  <Notes>2</Notes>
  <HiddenSlides>0</HiddenSlides>
  <MMClips>13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경기천년바탕 Regular</vt:lpstr>
      <vt:lpstr>경기천년제목 Light</vt:lpstr>
      <vt:lpstr>맑은 고딕</vt:lpstr>
      <vt:lpstr>함초롬돋움</vt:lpstr>
      <vt:lpstr>Arial</vt:lpstr>
      <vt:lpstr>Office 테마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seolhee</dc:creator>
  <cp:lastModifiedBy>seri0679@gmail.com</cp:lastModifiedBy>
  <cp:revision>13</cp:revision>
  <dcterms:modified xsi:type="dcterms:W3CDTF">2019-12-16T14:22:07Z</dcterms:modified>
  <cp:version>1000.0000.01</cp:version>
</cp:coreProperties>
</file>

<file path=docProps/thumbnail.jpeg>
</file>